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64" r:id="rId2"/>
    <p:sldId id="296" r:id="rId3"/>
    <p:sldId id="305" r:id="rId4"/>
    <p:sldId id="301" r:id="rId5"/>
    <p:sldId id="353" r:id="rId6"/>
    <p:sldId id="302" r:id="rId7"/>
    <p:sldId id="352" r:id="rId8"/>
    <p:sldId id="303" r:id="rId9"/>
    <p:sldId id="404" r:id="rId10"/>
    <p:sldId id="304" r:id="rId11"/>
    <p:sldId id="350" r:id="rId12"/>
    <p:sldId id="307" r:id="rId13"/>
    <p:sldId id="310" r:id="rId14"/>
    <p:sldId id="355" r:id="rId15"/>
    <p:sldId id="354" r:id="rId16"/>
    <p:sldId id="356" r:id="rId17"/>
    <p:sldId id="357" r:id="rId18"/>
    <p:sldId id="358" r:id="rId19"/>
    <p:sldId id="359" r:id="rId20"/>
    <p:sldId id="360" r:id="rId21"/>
    <p:sldId id="405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406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407" r:id="rId48"/>
    <p:sldId id="385" r:id="rId49"/>
    <p:sldId id="386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295" r:id="rId75"/>
  </p:sldIdLst>
  <p:sldSz cx="118872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VARAJU NAMALA" initials="YN" lastIdx="1" clrIdx="0">
    <p:extLst>
      <p:ext uri="{19B8F6BF-5375-455C-9EA6-DF929625EA0E}">
        <p15:presenceInfo xmlns="" xmlns:p15="http://schemas.microsoft.com/office/powerpoint/2012/main" userId="985b3089bfdf4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886" autoAdjust="0"/>
  </p:normalViewPr>
  <p:slideViewPr>
    <p:cSldViewPr>
      <p:cViewPr varScale="1">
        <p:scale>
          <a:sx n="65" d="100"/>
          <a:sy n="65" d="100"/>
        </p:scale>
        <p:origin x="-108" y="-126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Dr.R.Umamaheshwar Rao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BB42-95A4-4C99-8E55-34D075C9C4AF}" type="datetime1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87D5-EF25-4E3F-8954-06BD3537AE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Dr.R.Umamaheshwar Rao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35A4A-8397-42CC-A8DA-395E029B4CCE}" type="datetime1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514350"/>
            <a:ext cx="44577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D3B3-4AAA-45F6-BCF1-DEF9124C4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3150" y="514350"/>
            <a:ext cx="44577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D3B3-4AAA-45F6-BCF1-DEF9124C4C5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Dr.R.Umamaheshwar Rao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587B80-4CE2-4FFB-BEEF-34DDFEB7F3F4}" type="datetime1">
              <a:rPr lang="en-US" smtClean="0"/>
              <a:pPr/>
              <a:t>11/30/2022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Dr.R.Umamaheshwar Rao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748C93-DD80-4114-8E59-A84067BE1D7F}" type="datetime1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FD3B3-4AAA-45F6-BCF1-DEF9124C4C5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3855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Dr.R.Umamaheshwar Rao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5C2085-2063-4DEF-A61D-202996DAAA64}" type="datetime1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FD3B3-4AAA-45F6-BCF1-DEF9124C4C5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8323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96240" y="329186"/>
            <a:ext cx="110916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544176" y="434162"/>
            <a:ext cx="10798852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39089" y="1820206"/>
            <a:ext cx="1010412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39089" y="3685032"/>
            <a:ext cx="1010412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0C63-0C89-460A-83F7-91D71BBD05F9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4983480"/>
            <a:ext cx="10639044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796" y="530352"/>
            <a:ext cx="10639044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F923B-5435-44BD-B6DB-09B0DF06B132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533406"/>
            <a:ext cx="257556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420" y="533404"/>
            <a:ext cx="772668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961B-B0AA-4C3C-8E62-4E44294F532C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4983480"/>
            <a:ext cx="10639044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" y="530352"/>
            <a:ext cx="10639044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55A4-8825-4427-BC0D-93E6B0988AA5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96240" y="329186"/>
            <a:ext cx="110916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544176" y="434163"/>
            <a:ext cx="10798852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47" y="4928616"/>
            <a:ext cx="10639044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847" y="5624484"/>
            <a:ext cx="10639044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59C1-9E2F-4EC3-9005-4A62419F5625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658" y="530352"/>
            <a:ext cx="5111496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968" y="530352"/>
            <a:ext cx="5111496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9CDBE-36C6-4D03-9573-00D6C65A866D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4983480"/>
            <a:ext cx="10639044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9391" y="579438"/>
            <a:ext cx="5111496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047820" y="579438"/>
            <a:ext cx="5111496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89391" y="1447800"/>
            <a:ext cx="5111496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47820" y="1447800"/>
            <a:ext cx="5111496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687E-67AA-4A6D-A665-7CE9976AD0C9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12FD-A8AD-44D5-B023-88CEA7E3C963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6240" y="329186"/>
            <a:ext cx="110916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0636-239D-4045-AC41-B5E67ECB1E9B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9" y="533400"/>
            <a:ext cx="386334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200501" y="1447802"/>
            <a:ext cx="386334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89786" y="930144"/>
            <a:ext cx="6014006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810AD-35A8-4EE5-9CCF-241CD8823E44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96240" y="329186"/>
            <a:ext cx="110916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8321040" y="434162"/>
            <a:ext cx="3021987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5012056"/>
            <a:ext cx="1069848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8401526" y="533400"/>
            <a:ext cx="2912364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4B61-4A7B-45B3-B869-B73001136AA3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7924" y="435768"/>
            <a:ext cx="7702906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6240" y="329186"/>
            <a:ext cx="110916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544176" y="434162"/>
            <a:ext cx="10798852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653796" y="4985590"/>
            <a:ext cx="10639044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53796" y="530352"/>
            <a:ext cx="10639044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4909226" y="6111877"/>
            <a:ext cx="2971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AE69AC1-6B9B-4C7F-9359-3222DD5CA5E3}" type="datetime3">
              <a:rPr lang="en-US" smtClean="0"/>
              <a:pPr/>
              <a:t>30 November 2022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7881026" y="6111877"/>
            <a:ext cx="2971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/>
              <a:t>N YUVARAJU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2826" y="6111877"/>
            <a:ext cx="5943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405A34E-3BCC-4AFC-85D8-67F8E9D8E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6600" y="381000"/>
            <a:ext cx="8153400" cy="646331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atin typeface="Algerian" pitchFamily="82" charset="0"/>
              </a:rPr>
              <a:t>matrix </a:t>
            </a:r>
            <a:r>
              <a:rPr lang="en-US" sz="3600" dirty="0">
                <a:latin typeface="Algerian" pitchFamily="82" charset="0"/>
              </a:rPr>
              <a:t>ALGEBRA AND CALCULUS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1576755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Arial Black" pitchFamily="34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- II</a:t>
            </a:r>
            <a:endParaRPr lang="en-US" sz="6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snist autonomou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1000"/>
            <a:ext cx="2590800" cy="119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457200" y="3950038"/>
            <a:ext cx="10820400" cy="1270573"/>
            <a:chOff x="750584" y="4132598"/>
            <a:chExt cx="7561386" cy="1287243"/>
          </a:xfrm>
        </p:grpSpPr>
        <p:sp>
          <p:nvSpPr>
            <p:cNvPr id="9" name="TextBox 8"/>
            <p:cNvSpPr txBox="1"/>
            <p:nvPr/>
          </p:nvSpPr>
          <p:spPr>
            <a:xfrm>
              <a:off x="750584" y="4132598"/>
              <a:ext cx="7561386" cy="71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Rounded MT Bold" pitchFamily="34" charset="0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8800" y="4827394"/>
              <a:ext cx="5791200" cy="59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solidFill>
                  <a:srgbClr val="00B05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3244334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              </a:t>
            </a:r>
            <a:r>
              <a:rPr 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Matrices - 2</a:t>
            </a:r>
            <a:endParaRPr lang="en-US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222786A-060A-4FA3-8458-AC92603BC394}"/>
              </a:ext>
            </a:extLst>
          </p:cNvPr>
          <p:cNvSpPr txBox="1"/>
          <p:nvPr/>
        </p:nvSpPr>
        <p:spPr>
          <a:xfrm>
            <a:off x="5105400" y="4267200"/>
            <a:ext cx="6324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             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lang="en-US" sz="2800" b="1" dirty="0" err="1" smtClean="0">
                <a:solidFill>
                  <a:srgbClr val="C19859">
                    <a:lumMod val="50000"/>
                  </a:srgbClr>
                </a:solidFill>
                <a:latin typeface="Algerian" panose="04020705040A02060702" pitchFamily="82" charset="0"/>
              </a:rPr>
              <a:t>pamera</a:t>
            </a:r>
            <a:r>
              <a:rPr lang="en-US" sz="2800" b="1" dirty="0" smtClean="0">
                <a:solidFill>
                  <a:srgbClr val="C19859">
                    <a:lumMod val="50000"/>
                  </a:srgbClr>
                </a:solidFill>
                <a:latin typeface="Algerian" panose="04020705040A02060702" pitchFamily="82" charset="0"/>
              </a:rPr>
              <a:t> </a:t>
            </a:r>
            <a:r>
              <a:rPr lang="en-US" sz="2800" b="1" dirty="0" err="1" smtClean="0">
                <a:solidFill>
                  <a:srgbClr val="C19859">
                    <a:lumMod val="50000"/>
                  </a:srgbClr>
                </a:solidFill>
                <a:latin typeface="Algerian" panose="04020705040A02060702" pitchFamily="82" charset="0"/>
              </a:rPr>
              <a:t>rajeshwar</a:t>
            </a:r>
            <a:r>
              <a:rPr lang="en-US" sz="2800" b="1" dirty="0" smtClean="0">
                <a:solidFill>
                  <a:srgbClr val="C19859">
                    <a:lumMod val="50000"/>
                  </a:srgbClr>
                </a:solidFill>
                <a:latin typeface="Algerian" panose="04020705040A02060702" pitchFamily="82" charset="0"/>
              </a:rPr>
              <a:t> </a:t>
            </a:r>
            <a:r>
              <a:rPr lang="en-US" sz="2800" b="1" dirty="0" err="1" smtClean="0">
                <a:solidFill>
                  <a:srgbClr val="C19859">
                    <a:lumMod val="50000"/>
                  </a:srgbClr>
                </a:solidFill>
                <a:latin typeface="Algerian" panose="04020705040A02060702" pitchFamily="82" charset="0"/>
              </a:rPr>
              <a:t>rao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9859">
                    <a:lumMod val="5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19859">
                  <a:lumMod val="50000"/>
                </a:srgbClr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 panose="020B0606020202030204" pitchFamily="34" charset="0"/>
                <a:ea typeface="Arial Unicode MS" pitchFamily="34" charset="-128"/>
                <a:cs typeface="Arial Unicode MS" pitchFamily="34" charset="-128"/>
              </a:rPr>
              <a:t>                         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Assistant Professor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Mathematics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                     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SNIST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Bell MT" panose="02020503060305020303" pitchFamily="18" charset="0"/>
              <a:ea typeface="Arial Unicode MS" pitchFamily="34" charset="-128"/>
              <a:cs typeface="Arial Unicode MS" pitchFamily="34" charset="-128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Bell MT" panose="02020503060305020303" pitchFamily="18" charset="0"/>
                <a:ea typeface="Arial Unicode MS" pitchFamily="34" charset="-128"/>
                <a:cs typeface="Arial Unicode MS" pitchFamily="34" charset="-128"/>
              </a:rPr>
              <a:t>                            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EEB7D46-2FC1-4926-B225-609213E1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019B84-30A7-4026-8879-96962585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E676A0-0A64-4F07-A333-96A919D3A15E}"/>
                  </a:ext>
                </a:extLst>
              </p:cNvPr>
              <p:cNvSpPr txBox="1"/>
              <p:nvPr/>
            </p:nvSpPr>
            <p:spPr>
              <a:xfrm>
                <a:off x="404247" y="308934"/>
                <a:ext cx="10989986" cy="6173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Values and Eigen Vectors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Matrix: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square matrix of order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scalar and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matrix </a:t>
                </a:r>
              </a:p>
              <a:p>
                <a:pPr lvl="0">
                  <a:defRPr/>
                </a:pPr>
                <a:r>
                  <a:rPr lang="en-US" sz="24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order </a:t>
                </a:r>
                <a:r>
                  <a:rPr lang="en-US" sz="2400" i="1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’ is called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matrix (or) Characteristic matrix </a:t>
                </a: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kumimoji="0" lang="en-US" sz="28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is square matrix of order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>
                  <a:defRPr/>
                </a:pPr>
                <a:r>
                  <a:rPr lang="en-US" sz="240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.      .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      .     .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….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……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</m:t>
                                    </m:r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.     .      .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.      .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      .     .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……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.     .      .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endParaRPr 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.      .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      .     .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….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……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.     .      .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Polynomial:</a:t>
                </a:r>
                <a:r>
                  <a:rPr lang="en-US" sz="2400" b="1" dirty="0">
                    <a:solidFill>
                      <a:srgbClr val="4E8542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US" sz="2400" b="1" dirty="0">
                    <a:solidFill>
                      <a:srgbClr val="4E8542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determinant of eigen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.,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</a:t>
                </a:r>
              </a:p>
              <a:p>
                <a:pPr lvl="0">
                  <a:defRPr/>
                </a:pPr>
                <a:r>
                  <a:rPr lang="en-US" sz="24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polynomial (or) Characteristic polynomial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.      .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.      .     .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….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……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…….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.     .      .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]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FE676A0-0A64-4F07-A333-96A919D3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47" y="308934"/>
                <a:ext cx="10989986" cy="6173934"/>
              </a:xfrm>
              <a:prstGeom prst="rect">
                <a:avLst/>
              </a:prstGeom>
              <a:blipFill>
                <a:blip r:embed="rId2"/>
                <a:stretch>
                  <a:fillRect l="-1109" t="-1087" r="-5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7904FA-298E-4BAD-AEE9-FF2F6C17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526296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F2FEA70-57AD-4778-BB4B-E4E834FB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1593D-149D-4D84-9071-08E291A0357D}"/>
                  </a:ext>
                </a:extLst>
              </p:cNvPr>
              <p:cNvSpPr txBox="1"/>
              <p:nvPr/>
            </p:nvSpPr>
            <p:spPr>
              <a:xfrm>
                <a:off x="457200" y="304800"/>
                <a:ext cx="10989986" cy="6248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Eigen Equation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: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An equation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is called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Eigen equation (or) Characteristic equation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of  the matrix </a:t>
                </a:r>
                <a:r>
                  <a:rPr kumimoji="0" lang="en-US" sz="28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of order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                 i.e.,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b="1" dirty="0">
                  <a:solidFill>
                    <a:srgbClr val="9F2936">
                      <a:lumMod val="75000"/>
                    </a:srgb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b="1" dirty="0">
                  <a:solidFill>
                    <a:srgbClr val="9F2936">
                      <a:lumMod val="75000"/>
                    </a:srgb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Eigen Values: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chemeClr val="accent4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The roots of a eigen equation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of square matrix </a:t>
                </a:r>
                <a:r>
                  <a:rPr lang="en-US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of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rder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Eigen values (or) Characteristic values (or) Proper values (or) Latent roots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of </a:t>
                </a:r>
                <a:r>
                  <a:rPr lang="en-US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i.e.,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0  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&lt;=&gt;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are eigen values of A 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=1,2……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4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dirty="0">
                  <a:solidFill>
                    <a:schemeClr val="accent4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Eigen Vectors: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 non zero column vector X is said to be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Eigen vector (or) Characteristic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Vector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of square matrix </a:t>
                </a:r>
                <a:r>
                  <a:rPr lang="en-US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of order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corresponding to eigen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(or) 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where 0 is zero column matrix.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Here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is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matrix equation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sz="2400" dirty="0">
                  <a:solidFill>
                    <a:schemeClr val="accent4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BA1593D-149D-4D84-9071-08E291A03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800"/>
                <a:ext cx="10989986" cy="6248121"/>
              </a:xfrm>
              <a:prstGeom prst="rect">
                <a:avLst/>
              </a:prstGeom>
              <a:blipFill>
                <a:blip r:embed="rId2"/>
                <a:stretch>
                  <a:fillRect l="-832" t="-780" r="-1109" b="-1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0DA2E2-39B0-431C-991F-DAF3BBA7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383557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6566EF8-0170-45F6-B428-1BBC591D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3862C-4AEC-463A-BACF-A32FFC4DA526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77072" cy="5632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Spectrum of a Matrix: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The set of all eigen values of a matrix A is called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spectrum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A.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i.e., Spectrum of A = {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eigen value of A } 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Algebraic Multiplicity of Eigen value of a Matrix: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an eigen value of a matrix A repeated ‘m’ times, then the number ‘m’ is called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algebraic multiplicity(A.M) 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eigen 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Ex:   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A is a square matrix of order 5 and eigen values of A are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=1,3,3,−1,−1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then,  A.M of eigen value 1 is 1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A.M of eigen value 3 is 2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A.M of eigen value -1 is 2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773862C-4AEC-463A-BACF-A32FFC4D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77072" cy="5632568"/>
              </a:xfrm>
              <a:prstGeom prst="rect">
                <a:avLst/>
              </a:prstGeom>
              <a:blipFill>
                <a:blip r:embed="rId2"/>
                <a:stretch>
                  <a:fillRect l="-881" t="-758" r="-330"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52C33C-92FC-4BBC-907A-33E5D317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932683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B03BB05-1156-4794-9B48-DBC8C1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CDF42-AF95-4718-899C-51D2CEBA5D9F}"/>
                  </a:ext>
                </a:extLst>
              </p:cNvPr>
              <p:cNvSpPr txBox="1"/>
              <p:nvPr/>
            </p:nvSpPr>
            <p:spPr>
              <a:xfrm>
                <a:off x="440014" y="380998"/>
                <a:ext cx="10913786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b="1" noProof="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Multiplicity of Eigen value of a Matrix: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1" u="none" strike="noStrike" kern="1200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800" b="1" u="none" strike="noStrike" kern="1200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1" u="none" strike="noStrike" kern="1200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required number of arbitrary constants (or) the number</a:t>
                </a:r>
                <a:r>
                  <a:rPr kumimoji="0" lang="en-US" sz="2400" u="none" strike="noStrike" kern="1200" cap="none" spc="0" normalizeH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linearly independent eigen vectors corresponding to the eigen value is called the </a:t>
                </a:r>
                <a:r>
                  <a:rPr kumimoji="0" lang="en-US" sz="2400" b="1" i="1" u="none" strike="noStrike" kern="1200" cap="none" spc="0" normalizeH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multiplicity(G.M)</a:t>
                </a:r>
                <a:r>
                  <a:rPr kumimoji="0" lang="en-US" sz="2400" u="none" strike="noStrike" kern="1200" cap="none" spc="0" normalizeH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eigen value.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  If ‘n-r’ is no. of arbitrary constants(geometric multiplicity) values &amp; ‘m’ 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algebraic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multiplicity of any eigenvalue 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kumimoji="0" lang="en-US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63CDF42-AF95-4718-899C-51D2CEBA5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80998"/>
                <a:ext cx="10913786" cy="3108543"/>
              </a:xfrm>
              <a:prstGeom prst="rect">
                <a:avLst/>
              </a:prstGeom>
              <a:blipFill>
                <a:blip r:embed="rId2"/>
                <a:stretch>
                  <a:fillRect l="-838" t="-1373" b="-3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1126712-1684-4F36-81D3-9EA73BEF3975}"/>
              </a:ext>
            </a:extLst>
          </p:cNvPr>
          <p:cNvSpPr txBox="1"/>
          <p:nvPr/>
        </p:nvSpPr>
        <p:spPr>
          <a:xfrm>
            <a:off x="4191000" y="971939"/>
            <a:ext cx="36900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en-IN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E947601-D994-444C-A27D-8B3C0B4C0E8E}"/>
              </a:ext>
            </a:extLst>
          </p:cNvPr>
          <p:cNvCxnSpPr/>
          <p:nvPr/>
        </p:nvCxnSpPr>
        <p:spPr>
          <a:xfrm flipH="1" flipV="1">
            <a:off x="3956180" y="3191069"/>
            <a:ext cx="6220" cy="9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1E68D2-6516-4171-A5C7-219CD9BADE03}"/>
                  </a:ext>
                </a:extLst>
              </p:cNvPr>
              <p:cNvSpPr txBox="1"/>
              <p:nvPr/>
            </p:nvSpPr>
            <p:spPr>
              <a:xfrm>
                <a:off x="440014" y="3686664"/>
                <a:ext cx="11007172" cy="2750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Trace of a Matrix: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9F2936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sum of all principal diagonal elements of a square matrix A is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called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trace of a matrix 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 It is denoted by 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(A).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Ex: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=&gt;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(A) = 2 + 3 + 4 = 9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D1E68D2-6516-4171-A5C7-219CD9BAD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686664"/>
                <a:ext cx="11007172" cy="2750818"/>
              </a:xfrm>
              <a:prstGeom prst="rect">
                <a:avLst/>
              </a:prstGeom>
              <a:blipFill>
                <a:blip r:embed="rId3"/>
                <a:stretch>
                  <a:fillRect l="-831" t="-1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35A014-F62A-467C-9844-CE275F6B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669382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F4F367F-C7F8-40B1-81D6-3CCE03CB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B2C506-8D23-4030-A11F-F7CBED2E0CC7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66186" cy="600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9F293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endParaRPr lang="en-US" sz="2400" b="1" dirty="0">
                  <a:solidFill>
                    <a:srgbClr val="9F29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The characteristic equation of the matrix A of order 2 can be obtained from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principal diagonal elements of A  =  trace of A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determinant A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characteristic equation of the matrix A of order 3 can be obtained from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sum of principal diagonal elements of A  =  trace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determinant A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3"/>
                  <a:tabLst/>
                  <a:defRPr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3"/>
                  <a:tabLst/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the eigen values of a matrix is the sum of its principal diagonal elements.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3"/>
                  <a:tabLst/>
                  <a:defRPr/>
                </a:pPr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3"/>
                  <a:tabLst/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product of the eigen values of a matrix is the determinant of the matrix. </a:t>
                </a:r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B2C506-8D23-4030-A11F-F7CBED2E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66186" cy="6001643"/>
              </a:xfrm>
              <a:prstGeom prst="rect">
                <a:avLst/>
              </a:prstGeom>
              <a:blipFill>
                <a:blip r:embed="rId2"/>
                <a:stretch>
                  <a:fillRect l="-882" t="-711" b="-13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C9EC3D-679E-4D4D-9EF6-5804FE3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828592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B8D4D7F-EE2A-4768-A664-1A03B4F5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B6BCE0-6D44-49DB-914A-C31A929C6B5A}"/>
                  </a:ext>
                </a:extLst>
              </p:cNvPr>
              <p:cNvSpPr txBox="1"/>
              <p:nvPr/>
            </p:nvSpPr>
            <p:spPr>
              <a:xfrm>
                <a:off x="457746" y="357672"/>
                <a:ext cx="10515054" cy="5985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Examples: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eigen values of the matrix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Since,    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eigen value of A  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 eigen equation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2−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</m:d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3−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2−3+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−2+2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−10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+8−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+5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−3=0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−7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+11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−5=0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clearly,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root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=&gt;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+5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=1,1,5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values of A are  1, 1, 5        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DB6BCE0-6D44-49DB-914A-C31A929C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6" y="357672"/>
                <a:ext cx="10515054" cy="5985421"/>
              </a:xfrm>
              <a:prstGeom prst="rect">
                <a:avLst/>
              </a:prstGeom>
              <a:blipFill>
                <a:blip r:embed="rId2"/>
                <a:stretch>
                  <a:fillRect l="-870" t="-815" b="-1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5491DB-392C-41EA-BF11-3A7F1B74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70018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8C924D-9B21-4C89-AD0F-4131529F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E50201-C00A-41B4-8E74-7F2CC411A7FC}"/>
                  </a:ext>
                </a:extLst>
              </p:cNvPr>
              <p:cNvSpPr txBox="1"/>
              <p:nvPr/>
            </p:nvSpPr>
            <p:spPr>
              <a:xfrm>
                <a:off x="380999" y="371668"/>
                <a:ext cx="11066187" cy="5770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Find the </a:t>
                </a: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characteristic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roots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the matrix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F293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9F293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IN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(or)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______ (1)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trace of A  =  3</a:t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+ 5 + 3 = 11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=15−1+9−1+15−1=36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determinant A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=3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15−1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−3+1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1−5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=42−2−4=36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(1),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−11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+36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−36=0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</a:p>
              <a:p>
                <a:r>
                  <a:rPr lang="en-IN" dirty="0">
                    <a:solidFill>
                      <a:prstClr val="black"/>
                    </a:solidFill>
                    <a:latin typeface="Verdana"/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clearly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root  =&gt;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−9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+18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characteristic roots </a:t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 are   2, 3, 6</a:t>
                </a:r>
                <a:endParaRPr lang="en-IN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8E50201-C00A-41B4-8E74-7F2CC411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371668"/>
                <a:ext cx="11066187" cy="5770298"/>
              </a:xfrm>
              <a:prstGeom prst="rect">
                <a:avLst/>
              </a:prstGeom>
              <a:blipFill>
                <a:blip r:embed="rId2"/>
                <a:stretch>
                  <a:fillRect l="-826" b="-1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770E49-4F04-4C57-A981-E8AC09BE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4066673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8AD5DE-358B-40B4-AC62-D7276D72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198A6E-FC78-459F-963C-D634A530D0F8}"/>
                  </a:ext>
                </a:extLst>
              </p:cNvPr>
              <p:cNvSpPr txBox="1"/>
              <p:nvPr/>
            </p:nvSpPr>
            <p:spPr>
              <a:xfrm>
                <a:off x="451526" y="374778"/>
                <a:ext cx="10995660" cy="1476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3. Find the eigen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values and eigen vectors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the matrix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F293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9F293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  </a:t>
                </a:r>
                <a:r>
                  <a:rPr lang="en-I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5198A6E-FC78-459F-963C-D634A530D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26" y="374778"/>
                <a:ext cx="10995660" cy="1476110"/>
              </a:xfrm>
              <a:prstGeom prst="rect">
                <a:avLst/>
              </a:prstGeo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D5EA9-8F9F-4978-9FFE-75554233518E}"/>
                  </a:ext>
                </a:extLst>
              </p:cNvPr>
              <p:cNvSpPr txBox="1"/>
              <p:nvPr/>
            </p:nvSpPr>
            <p:spPr>
              <a:xfrm>
                <a:off x="440014" y="1850888"/>
                <a:ext cx="11007172" cy="4606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(or)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______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trace of A  =  8 + 7 +3 = 18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21 - 16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+ 24 – 4 + 56 – 36 = 45</a:t>
                </a: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21−16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+6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−18+8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24−14</m:t>
                        </m:r>
                      </m:e>
                    </m:d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40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- 60 + 20 = 0</a:t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(1),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−18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+45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−0=0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−18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+45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−15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characteristic roots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 are  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0, 3, 15</a:t>
                </a:r>
                <a:endParaRPr lang="en-IN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4DD5EA9-8F9F-4978-9FFE-75554233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1850888"/>
                <a:ext cx="11007172" cy="4606646"/>
              </a:xfrm>
              <a:prstGeom prst="rect">
                <a:avLst/>
              </a:prstGeom>
              <a:blipFill>
                <a:blip r:embed="rId3"/>
                <a:stretch>
                  <a:fillRect t="-1060" b="-22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D48C07-0E6E-4AE8-B7E8-4EBC204A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0135499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0E270A-8D2A-4CE7-B698-EF8B8674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9E0955-5AB5-4C6D-A73A-3D4848AC3608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ow to find eigen vectors corresponding to each eigen value of the matrix A.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X be an eigen vector corresponding to eigen value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IN" sz="2400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A, then the matrix equation is </a:t>
                </a: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r>
                  <a:rPr lang="en-US" b="0" dirty="0"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D9E0955-5AB5-4C6D-A73A-3D4848AC3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0" cy="1569660"/>
              </a:xfrm>
              <a:prstGeom prst="rect">
                <a:avLst/>
              </a:prstGeom>
              <a:blipFill>
                <a:blip r:embed="rId2"/>
                <a:stretch>
                  <a:fillRect l="-832" t="-2713" b="-4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A24F96-8BF1-45B0-80E4-CFF719704604}"/>
                  </a:ext>
                </a:extLst>
              </p:cNvPr>
              <p:cNvSpPr txBox="1"/>
              <p:nvPr/>
            </p:nvSpPr>
            <p:spPr>
              <a:xfrm>
                <a:off x="440014" y="1828800"/>
                <a:ext cx="3903386" cy="4764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AX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→4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/>
                </a:r>
                <a:r>
                  <a:rPr lang="en-IN" sz="1600" dirty="0">
                    <a:solidFill>
                      <a:prstClr val="black"/>
                    </a:solidFill>
                  </a:rPr>
                  <a:t/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2A24F96-8BF1-45B0-80E4-CFF719704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1828800"/>
                <a:ext cx="3903386" cy="4764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B591A5A-8959-48A1-9CE1-DFBC89E9D09B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1163663"/>
            <a:ext cx="96496" cy="53440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CACAE-A0D9-45D7-A6D1-0A143DB3EBBA}"/>
                  </a:ext>
                </a:extLst>
              </p:cNvPr>
              <p:cNvSpPr txBox="1"/>
              <p:nvPr/>
            </p:nvSpPr>
            <p:spPr>
              <a:xfrm>
                <a:off x="4572000" y="1295400"/>
                <a:ext cx="6858001" cy="542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noProof="0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arbitrary values = n – r = 3 – 2 = 1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4x – 3y + z = 0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y - z = 0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     y -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 =&gt; 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and    4x - 3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  =&gt;   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IN" sz="1600" dirty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26CACAE-A0D9-45D7-A6D1-0A143DB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95400"/>
                <a:ext cx="6858001" cy="5421805"/>
              </a:xfrm>
              <a:prstGeom prst="rect">
                <a:avLst/>
              </a:prstGeom>
              <a:blipFill>
                <a:blip r:embed="rId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3A4CFB-BDC3-4BAF-8E7C-B7F20450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1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7BA68FD-2E1A-49ED-84A5-1FB6345A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9C285-2DD2-437E-B92A-FDB246754098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4038598" cy="6086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  ⇒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000" dirty="0"/>
              </a:p>
              <a:p>
                <a:endParaRPr lang="en-IN" sz="2000" dirty="0"/>
              </a:p>
              <a:p>
                <a:r>
                  <a:rPr lang="en-IN" sz="2000" dirty="0"/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7−3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3−3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US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endParaRPr lang="en-IN" sz="20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→5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→2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/>
                </a:r>
                <a:r>
                  <a:rPr kumimoji="0" 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A99C285-2DD2-437E-B92A-FDB24675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4038598" cy="60863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B060812-2630-445F-A35B-52A83BBFFD18}"/>
              </a:ext>
            </a:extLst>
          </p:cNvPr>
          <p:cNvCxnSpPr>
            <a:cxnSpLocks/>
          </p:cNvCxnSpPr>
          <p:nvPr/>
        </p:nvCxnSpPr>
        <p:spPr>
          <a:xfrm>
            <a:off x="4572000" y="380998"/>
            <a:ext cx="0" cy="60960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FF08C-494B-4E4C-9896-5BA40F68AB3A}"/>
                  </a:ext>
                </a:extLst>
              </p:cNvPr>
              <p:cNvSpPr txBox="1"/>
              <p:nvPr/>
            </p:nvSpPr>
            <p:spPr>
              <a:xfrm>
                <a:off x="4648202" y="380998"/>
                <a:ext cx="6798983" cy="6222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lang="en-IN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= n – r = 3 – 2 =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5x – 6y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2y + 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2y </a:t>
                </a:r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5x -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6.</m:t>
                    </m:r>
                    <m:f>
                      <m:f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=&gt;   x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to eigen value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=3.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E3FF08C-494B-4E4C-9896-5BA40F68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2" y="380998"/>
                <a:ext cx="6798983" cy="6222409"/>
              </a:xfrm>
              <a:prstGeom prst="rect">
                <a:avLst/>
              </a:prstGeom>
              <a:blipFill>
                <a:blip r:embed="rId3"/>
                <a:stretch>
                  <a:fillRect l="-987" r="-538" b="-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8B60296-DAA2-4690-9B06-E32D626B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81979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9F36E6-5D2E-49A5-8333-7C4B522F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CDB40C-9CED-4895-BAC4-08669086FE39}"/>
              </a:ext>
            </a:extLst>
          </p:cNvPr>
          <p:cNvSpPr txBox="1"/>
          <p:nvPr/>
        </p:nvSpPr>
        <p:spPr>
          <a:xfrm>
            <a:off x="457200" y="380998"/>
            <a:ext cx="10896600" cy="5543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Topics in UNIT-II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Hermitian, Skew-Hermitian and Unitary matrices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Eigen values, Eigen vectors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Cayley-Hamilton Theorem (without proof) and its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applications in finding higher powers of a matrix and inverse 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Diagonalization of a matrix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609D516-F8FA-495B-9A3F-A17C8C72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1592246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C6DB272-9561-4C42-AB7F-F318C9B9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48A458-C509-4327-A11F-053DA218DA0F}"/>
                  </a:ext>
                </a:extLst>
              </p:cNvPr>
              <p:cNvSpPr txBox="1"/>
              <p:nvPr/>
            </p:nvSpPr>
            <p:spPr>
              <a:xfrm>
                <a:off x="440014" y="380998"/>
                <a:ext cx="4469212" cy="5845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𝟏𝟓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  ⇒    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−15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7−15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3−15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→7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448A458-C509-4327-A11F-053DA218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80998"/>
                <a:ext cx="4469212" cy="58457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A09D-7DBB-42D7-9478-0757FC631B6C}"/>
                  </a:ext>
                </a:extLst>
              </p:cNvPr>
              <p:cNvSpPr txBox="1"/>
              <p:nvPr/>
            </p:nvSpPr>
            <p:spPr>
              <a:xfrm>
                <a:off x="5225374" y="415354"/>
                <a:ext cx="6221812" cy="6019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= n – r = 3 – 2 =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-7x – 6y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y +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-2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-7x -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(−2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)+2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  =&gt;   x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000" dirty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to eigen value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=15.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D0EA09D-7DBB-42D7-9478-0757FC631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374" y="415354"/>
                <a:ext cx="6221812" cy="6019802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E41307F2-5DCC-4312-A3FD-69702E3C90D0}"/>
              </a:ext>
            </a:extLst>
          </p:cNvPr>
          <p:cNvCxnSpPr>
            <a:cxnSpLocks/>
          </p:cNvCxnSpPr>
          <p:nvPr/>
        </p:nvCxnSpPr>
        <p:spPr>
          <a:xfrm>
            <a:off x="5029200" y="380998"/>
            <a:ext cx="76200" cy="60198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9A2509F-E424-48B8-B62D-61FB8D27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144652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D68073E-7735-4C1E-AD87-54EC1C32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CDF7-5A1E-43DE-997A-95EA59703409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1274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Practice Problems: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1.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Find the eigenvalues and eigenvectors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5F2CDF7-5A1E-43DE-997A-95EA5970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1274388"/>
              </a:xfrm>
              <a:prstGeom prst="rect">
                <a:avLst/>
              </a:prstGeom>
              <a:blipFill>
                <a:blip r:embed="rId2"/>
                <a:stretch>
                  <a:fillRect l="-832" t="-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22B10A-6FB4-4C20-AB0E-03ED1B003838}"/>
                  </a:ext>
                </a:extLst>
              </p:cNvPr>
              <p:cNvSpPr txBox="1"/>
              <p:nvPr/>
            </p:nvSpPr>
            <p:spPr>
              <a:xfrm>
                <a:off x="440014" y="1559257"/>
                <a:ext cx="11007172" cy="4901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( Ans:  eigenvalues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=−1, 0, 2</m:t>
                    </m:r>
                  </m:oMath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              eigenvectors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, 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2. Find the eigenvalues and eigenvectors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( Ans:  eigenvalues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=1, 1, 7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 and  eigenvectors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3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Find the eigenvalues and eigenvectors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( Ans:  eigenvalues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=1, 1, 1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 and  eigenvectors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X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422B10A-6FB4-4C20-AB0E-03ED1B003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1559257"/>
                <a:ext cx="11007172" cy="4901470"/>
              </a:xfrm>
              <a:prstGeom prst="rect">
                <a:avLst/>
              </a:prstGeom>
              <a:blipFill>
                <a:blip r:embed="rId3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039358-F964-4593-B22D-41643950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588911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E5243F2-BA64-4918-914F-4FD47479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17E51-8E9D-488E-B726-70E181C6BEC6}"/>
                  </a:ext>
                </a:extLst>
              </p:cNvPr>
              <p:cNvSpPr txBox="1"/>
              <p:nvPr/>
            </p:nvSpPr>
            <p:spPr>
              <a:xfrm>
                <a:off x="381000" y="304800"/>
                <a:ext cx="11066186" cy="5987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9F293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 of Eigen values:</a:t>
                </a:r>
              </a:p>
              <a:p>
                <a:endParaRPr lang="en-US" sz="2400" b="1" dirty="0">
                  <a:solidFill>
                    <a:srgbClr val="9F29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eigenvalue of the matrix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lang="en-IN" b="1" dirty="0"/>
                  <a:t/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also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 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non-singular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AutoNum type="arabicPeriod" startAt="2"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3"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rabicPeriod" startAt="3"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3"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kumimoji="0" lang="en-I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eigenvalue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𝒌𝑰</m:t>
                    </m:r>
                  </m:oMath>
                </a14:m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rabicPeriod" startAt="3"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5"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𝐤</m:t>
                    </m:r>
                    <m:r>
                      <a:rPr kumimoji="0" lang="en-I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also an eigenvalue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𝒌𝑨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5"/>
                </a:pP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6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a triangular matrix and diagonal matrix are the diagonal elements of the matrix.</a:t>
                </a:r>
              </a:p>
              <a:p>
                <a:pPr marL="342900" indent="-342900">
                  <a:buAutoNum type="arabicPeriod" startAt="6"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7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a real symmetric matrix are real.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1717E51-8E9D-488E-B726-70E181C6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4800"/>
                <a:ext cx="11066186" cy="5987729"/>
              </a:xfrm>
              <a:prstGeom prst="rect">
                <a:avLst/>
              </a:prstGeom>
              <a:blipFill>
                <a:blip r:embed="rId2"/>
                <a:stretch>
                  <a:fillRect l="-882" t="-815" r="-771" b="-1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E7EFFD-CD79-4283-ABC6-17C20A4C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0936577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200CC00-6DD5-4C7A-B881-F607EC06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E1A94A-1855-4F7E-8B94-A7E50BDA5380}"/>
                  </a:ext>
                </a:extLst>
              </p:cNvPr>
              <p:cNvSpPr txBox="1"/>
              <p:nvPr/>
            </p:nvSpPr>
            <p:spPr>
              <a:xfrm>
                <a:off x="381000" y="407435"/>
                <a:ext cx="11066186" cy="5622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8.   The sum of the eigen values of a matrix is the sum of its principal diagonal elements.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9.   The product of the eigen values of a matrix is the determinant of the matrix.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 startAt="9"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 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0" lang="en-I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eigen value of adjoint of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11"/>
                  <a:tabLst/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square matrices of same order &amp;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non-singular then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𝑨𝑷</m:t>
                    </m:r>
                  </m:oMath>
                </a14:m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 same eigenvalues. 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11"/>
                  <a:tabLst/>
                  <a:defRPr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AutoNum type="arabicPeriod" startAt="11"/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an eigenvalue of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orthogonal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matrix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prstClr val="black"/>
                    </a:solidFill>
                  </a:rPr>
                  <a:t/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also it’s eigenvalue.</a:t>
                </a:r>
              </a:p>
              <a:p>
                <a:pPr marL="457200" lvl="0" indent="-457200">
                  <a:buAutoNum type="arabicPeriod" startAt="11"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AutoNum type="arabicPeriod" startAt="11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an eigenvalue of the matrix 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−− + 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is an eigenvalue of the polynomial matrix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Verdan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−− + 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8E1A94A-1855-4F7E-8B94-A7E50BDA5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7435"/>
                <a:ext cx="11066186" cy="5622758"/>
              </a:xfrm>
              <a:prstGeom prst="rect">
                <a:avLst/>
              </a:prstGeom>
              <a:blipFill>
                <a:blip r:embed="rId2"/>
                <a:stretch>
                  <a:fillRect l="-882" t="-868" r="-55" b="-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64D6E7E-E9E7-485C-99F5-777BFA98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336335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15F3502-F85C-422C-ACFA-558A1C1A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EA2B7D-8600-43EB-97BC-70306232D618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006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Properties of Eigen </a:t>
                </a:r>
                <a:r>
                  <a:rPr lang="en-US" sz="2400" b="1" dirty="0">
                    <a:solidFill>
                      <a:srgbClr val="9F293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vectors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b="1" dirty="0">
                  <a:solidFill>
                    <a:srgbClr val="9F29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Tx/>
                  <a:buAutoNum type="arabicPeriod"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an eigenvector of a matrix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corresponding to the eigenvalue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</a:t>
                </a:r>
                <a:r>
                  <a:rPr lang="en-US" sz="240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sz="2400" b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also an eigenvector of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to same eigenvalue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Tx/>
                  <a:buAutoNum type="arabicPeriod"/>
                  <a:defRPr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Tx/>
                  <a:buAutoNum type="arabicPeriod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an eigenvector of a matrix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cannot correspond to more than one eigenvalue of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lvl="0" indent="-457200">
                  <a:buFontTx/>
                  <a:buAutoNum type="arabicPeriod"/>
                  <a:defRPr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AutoNum type="arabicPeriod" startAt="3"/>
                  <a:defRPr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eigenvectors corresponding to distinct eigenvalues of a matrix are linearly</a:t>
                </a:r>
              </a:p>
              <a:p>
                <a:pPr lvl="0">
                  <a:defRPr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independent.</a:t>
                </a:r>
              </a:p>
              <a:p>
                <a:pPr lvl="0">
                  <a:defRPr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AutoNum type="arabicPeriod" startAt="4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eigenvectors corresponding to distinct eigenvalues of a real symmetric matrix </a:t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are orthogonal.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Orthogonal vectors: 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&amp;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orthogonal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2EA2B7D-8600-43EB-97BC-70306232D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006837"/>
              </a:xfrm>
              <a:prstGeom prst="rect">
                <a:avLst/>
              </a:prstGeom>
              <a:blipFill>
                <a:blip r:embed="rId2"/>
                <a:stretch>
                  <a:fillRect l="-832" t="-710" b="-1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AF6781-E273-4028-B878-26ECB611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666575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FA29B2-A83F-4170-A16C-A1D1298D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EE93D3-DF35-4A3F-948D-746229FA36F8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3205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If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sz="2000" b="1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the eigenvalues of the following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matrices:</a:t>
                </a:r>
              </a:p>
              <a:p>
                <a:r>
                  <a:rPr lang="en-US" sz="2400" b="1" baseline="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𝒊𝒊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𝒊𝒊𝒊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𝒊𝒗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𝒗𝒊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𝒗𝒊𝒊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𝒂𝒅𝒋𝒐𝒊𝒏𝒕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𝒐𝒇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baseline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𝑜𝑟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</a:rPr>
                  <a:t/>
                </a:r>
                <a:r>
                  <a:rPr lang="en-IN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4EE93D3-DF35-4A3F-948D-746229FA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3205749"/>
              </a:xfrm>
              <a:prstGeom prst="rect">
                <a:avLst/>
              </a:prstGeom>
              <a:blipFill>
                <a:blip r:embed="rId2"/>
                <a:stretch>
                  <a:fillRect l="-832" t="-1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39EEAF-FCBF-4A15-A1E5-672FB218F12A}"/>
                  </a:ext>
                </a:extLst>
              </p:cNvPr>
              <p:cNvSpPr txBox="1"/>
              <p:nvPr/>
            </p:nvSpPr>
            <p:spPr>
              <a:xfrm>
                <a:off x="533400" y="3276599"/>
                <a:ext cx="10896600" cy="3504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trace of A  =  3 + 5 +</a:t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3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11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15−1+9−1+15−1=36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=3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15−1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−3+1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1−5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=36</m:t>
                    </m:r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From (1),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11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−36=0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−2)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+18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  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=2, 3, 6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Hence, the eigenvalues of A are 2, 3, 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C39EEAF-FCBF-4A15-A1E5-672FB218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76599"/>
                <a:ext cx="10896600" cy="3504934"/>
              </a:xfrm>
              <a:prstGeom prst="rect">
                <a:avLst/>
              </a:prstGeom>
              <a:blipFill>
                <a:blip r:embed="rId3"/>
                <a:stretch>
                  <a:fillRect l="-224" t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FF2A44-5C4F-40BF-9A65-B9756DB9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264177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CB1D01-AA40-4BC1-A72E-9FA9C565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79E4DA-7DE1-4585-A83C-E5190E5057E4}"/>
                  </a:ext>
                </a:extLst>
              </p:cNvPr>
              <p:cNvSpPr txBox="1"/>
              <p:nvPr/>
            </p:nvSpPr>
            <p:spPr>
              <a:xfrm>
                <a:off x="458755" y="380998"/>
                <a:ext cx="10989986" cy="5787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i)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the matrix  A 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2, 3, 6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</a:t>
                </a:r>
                <a:r>
                  <a:rPr lang="en-I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The eigenvalues of  A  = 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2, 3, 6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romanLcParenR" startAt="3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400050" indent="-400050">
                  <a:buAutoNum type="romanLcParenR" startAt="3"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indent="-400050">
                  <a:buAutoNum type="romanLcParenR" startAt="3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4,  9,  36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indent="-400050">
                  <a:buAutoNum type="romanLcParenR" startAt="3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romanLcParenR" startAt="5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 4A  =  4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4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4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4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8,  12,  24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00050" indent="-400050">
                  <a:buAutoNum type="romanLcParenR" startAt="5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romanLcParenR" startAt="6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1,  4,  25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vii)  The eigenvalues of adjoint of A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=  18,  12,  6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879E4DA-7DE1-4585-A83C-E5190E505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55" y="380998"/>
                <a:ext cx="10989986" cy="5787866"/>
              </a:xfrm>
              <a:prstGeom prst="rect">
                <a:avLst/>
              </a:prstGeom>
              <a:blipFill>
                <a:blip r:embed="rId2"/>
                <a:stretch>
                  <a:fillRect l="-832" t="-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F721150-E374-45BF-83B7-7C6366F7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159696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B86E383-4DD9-4781-B526-9911E002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70D698-AE80-49F4-9E49-B479436CB8C7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66186" cy="6015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 startAt="2"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Find the sum and product of the eigenvalues of the matrix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F293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9F293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F2936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sz="2400" b="1" dirty="0">
                  <a:solidFill>
                    <a:srgbClr val="9F2936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Sol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  <a:p>
                <a:endParaRPr lang="en-IN" dirty="0"/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Sum of the eigenvalues of A  =  Trace of A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=  4 + 3 – 3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=  4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Product of the eigenvalues of A   =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=   4(-9+8) - 6(-3+2) + 6(-4+3)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=   - 4 + 6 – 6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=   - 4  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670D698-AE80-49F4-9E49-B479436C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66186" cy="6015878"/>
              </a:xfrm>
              <a:prstGeom prst="rect">
                <a:avLst/>
              </a:prstGeom>
              <a:blipFill>
                <a:blip r:embed="rId2"/>
                <a:stretch>
                  <a:fillRect l="-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B58B4-A8E9-4F61-9596-B588D4D6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420648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623DCE6-F475-473C-93BE-F2E12F6E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57131-26B2-4D0C-BC58-B57F2BC0224D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10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3.  Form the matrix whose eigenvalues are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𝜸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𝒘𝒉𝒆𝒓𝒆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r>
                  <a:rPr lang="en-IN" dirty="0"/>
                  <a:t/>
                </a:r>
                <a:r>
                  <a:rPr lang="en-IN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</a:p>
              <a:p>
                <a:r>
                  <a:rPr lang="en-IN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 eigenvalues of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  </a:t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know that,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eigenvalues of the matrix A  then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eigenvalues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Here, 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Required matrix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D957131-26B2-4D0C-BC58-B57F2BC0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104941"/>
              </a:xfrm>
              <a:prstGeom prst="rect">
                <a:avLst/>
              </a:prstGeom>
              <a:blipFill>
                <a:blip r:embed="rId2"/>
                <a:stretch>
                  <a:fillRect l="-832" t="-6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7B59B6-9BF8-49B4-A44D-4AB8A009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938545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623283B-C591-4A6A-B402-5721B5CA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7D84F6-793E-4962-9D9B-D78F94AEC23E}"/>
                  </a:ext>
                </a:extLst>
              </p:cNvPr>
              <p:cNvSpPr txBox="1"/>
              <p:nvPr/>
            </p:nvSpPr>
            <p:spPr>
              <a:xfrm>
                <a:off x="550586" y="304800"/>
                <a:ext cx="10896600" cy="6274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 startAt="4"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Find the eigenvalues of the matrix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F293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9F293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F293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N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also find the</a:t>
                </a:r>
              </a:p>
              <a:p>
                <a:r>
                  <a:rPr lang="en-IN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  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𝒊𝒊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𝒂𝒅𝒋𝑨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𝒊𝒊𝒊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in upper triangular matrix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Since the eigenvalues of the upper triangular matrix are it’s principal diagonal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elements.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of  A  = 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6,  3,  3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The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ii)    The eigenvalues of  adjA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IN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 9,  18,  18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iii)  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+3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(6)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(6)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+3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(3)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(3)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 72,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17D84F6-793E-4962-9D9B-D78F94AEC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304800"/>
                <a:ext cx="10896600" cy="6274859"/>
              </a:xfrm>
              <a:prstGeom prst="rect">
                <a:avLst/>
              </a:prstGeom>
              <a:blipFill>
                <a:blip r:embed="rId2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768EE8E-E241-45AB-82DB-D7A2A8C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586248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7C2205-3274-4607-A038-4CB02C2D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6834F5-4317-4D64-992F-D90830C1CF03}"/>
                  </a:ext>
                </a:extLst>
              </p:cNvPr>
              <p:cNvSpPr txBox="1"/>
              <p:nvPr/>
            </p:nvSpPr>
            <p:spPr>
              <a:xfrm>
                <a:off x="457200" y="380999"/>
                <a:ext cx="10896600" cy="6034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Special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Matrices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1. Hermitian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Matrix: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A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is called </a:t>
                </a:r>
                <a:r>
                  <a:rPr kumimoji="0" lang="en-US" sz="2400" b="1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Hermitian</a:t>
                </a:r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for all i &amp; j, 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(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is transpose of complex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conjugate of A,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Hence, the diagonal elements of a Hermitian matrix are real.</a:t>
                </a:r>
              </a:p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Ex: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4+</m:t>
                              </m:r>
                              <m: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4−</m:t>
                              </m:r>
                              <m: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2+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4+3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4−3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lvl="0" indent="-457200">
                  <a:spcBef>
                    <a:spcPct val="0"/>
                  </a:spcBef>
                  <a:buAutoNum type="arabicPeriod" startAt="2"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Skew-Hermitian</a:t>
                </a: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 Matrix: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A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A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is called </a:t>
                </a:r>
                <a:r>
                  <a:rPr lang="en-US" sz="2400" b="1" i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skew-Hermitian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for all i &amp; j,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i.e.,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Hence, the diagonal elements of a skew-Hermitian matrix are either purely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imaginary or zero.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Ex: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2+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−2+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56834F5-4317-4D64-992F-D90830C1C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9"/>
                <a:ext cx="10896600" cy="6034344"/>
              </a:xfrm>
              <a:prstGeom prst="rect">
                <a:avLst/>
              </a:prstGeom>
              <a:blipFill>
                <a:blip r:embed="rId2"/>
                <a:stretch>
                  <a:fillRect l="-839" t="-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B25EBE-F1B4-4E04-AD57-8E17D1D5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8655736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373847F-FB8E-4318-9094-1C2A7A8F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021CC1-67FD-4A1C-95CF-F17F80216105}"/>
                  </a:ext>
                </a:extLst>
              </p:cNvPr>
              <p:cNvSpPr txBox="1"/>
              <p:nvPr/>
            </p:nvSpPr>
            <p:spPr>
              <a:xfrm>
                <a:off x="381000" y="304800"/>
                <a:ext cx="11066186" cy="6089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5. Find the eigenvalues and orthogonal eigenvectors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F293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9F293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F293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F2936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Sol: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(or)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___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trace of A  =  1 + 4 + 9 = 14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36 – 36 + 9 – 9 + 4  - 4 = 0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1(36 – 36) - 2(18 – 18) + 3(12 – 12) = 0</a:t>
                </a: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From (1),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−14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+0−0=0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−14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=0, 0, 14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characteristic roots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A  are   0,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0, 14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1021CC1-67FD-4A1C-95CF-F17F8021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4800"/>
                <a:ext cx="11066186" cy="6089359"/>
              </a:xfrm>
              <a:prstGeom prst="rect">
                <a:avLst/>
              </a:prstGeom>
              <a:blipFill>
                <a:blip r:embed="rId2"/>
                <a:stretch>
                  <a:fillRect l="-882" b="-1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CA0B7F-1206-47A9-94FE-4A95A8B1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4282037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5E23410-06C2-41FA-8467-D7DA64E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AEFC0-3621-41FD-949E-A951A46AEF80}"/>
                  </a:ext>
                </a:extLst>
              </p:cNvPr>
              <p:cNvSpPr txBox="1"/>
              <p:nvPr/>
            </p:nvSpPr>
            <p:spPr>
              <a:xfrm>
                <a:off x="381000" y="304800"/>
                <a:ext cx="1106618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Let X be an eigen vector corresponding to eigen value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A, then the matrix equation is     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D5AEFC0-3621-41FD-949E-A951A46A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4800"/>
                <a:ext cx="11066186" cy="1200329"/>
              </a:xfrm>
              <a:prstGeom prst="rect">
                <a:avLst/>
              </a:prstGeom>
              <a:blipFill>
                <a:blip r:embed="rId2"/>
                <a:stretch>
                  <a:fillRect l="-882" t="-3553" r="-4959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DDE76A-FF0C-44BF-8821-C6CF03129F56}"/>
                  </a:ext>
                </a:extLst>
              </p:cNvPr>
              <p:cNvSpPr txBox="1"/>
              <p:nvPr/>
            </p:nvSpPr>
            <p:spPr>
              <a:xfrm>
                <a:off x="577174" y="1447800"/>
                <a:ext cx="4332052" cy="510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  <m:t>𝐴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  <m:t>−14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𝐼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=0</m:t>
                      </m:r>
                    </m:oMath>
                  </m:oMathPara>
                </a14:m>
                <a:endParaRPr kumimoji="0" 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kumimoji="0" 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→13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, 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13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−126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84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prstClr val="black"/>
                  </a:solidFill>
                  <a:latin typeface="Verdan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42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28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lang="en-IN" dirty="0">
                  <a:solidFill>
                    <a:prstClr val="black"/>
                  </a:solidFill>
                  <a:latin typeface="Verdan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solidFill>
                    <a:prstClr val="black"/>
                  </a:solidFill>
                  <a:latin typeface="Verdana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CDDE76A-FF0C-44BF-8821-C6CF03129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74" y="1447800"/>
                <a:ext cx="4332052" cy="5108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C68F1D9-E374-4442-9359-5FA552F1A8D0}"/>
              </a:ext>
            </a:extLst>
          </p:cNvPr>
          <p:cNvCxnSpPr>
            <a:cxnSpLocks/>
          </p:cNvCxnSpPr>
          <p:nvPr/>
        </p:nvCxnSpPr>
        <p:spPr>
          <a:xfrm>
            <a:off x="5067300" y="904964"/>
            <a:ext cx="4434" cy="556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CECA77-FE56-450D-A39D-B407DCC9211C}"/>
                  </a:ext>
                </a:extLst>
              </p:cNvPr>
              <p:cNvSpPr txBox="1"/>
              <p:nvPr/>
            </p:nvSpPr>
            <p:spPr>
              <a:xfrm>
                <a:off x="5156025" y="909630"/>
                <a:ext cx="6379886" cy="6307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= n – r = 3 – 2 =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corresponding system of equations is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-13x + 2y + 3z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-3y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+ 2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-3y </a:t>
                </a:r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-13x </a:t>
                </a:r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+ 2.</a:t>
                </a:r>
                <a:r>
                  <a:rPr lang="en-IN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+3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 =&gt;   x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I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kumimoji="0" lang="en-IN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lang="en-I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</m:t>
                    </m:r>
                  </m:oMath>
                </a14:m>
                <a:endParaRPr kumimoji="0" 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𝑤h𝑒𝑟𝑒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𝑙𝑒𝑡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=14.</m:t>
                    </m:r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endParaRPr lang="en-IN" dirty="0"/>
              </a:p>
              <a:p>
                <a:r>
                  <a:rPr lang="en-IN" dirty="0"/>
                  <a:t/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DCECA77-FE56-450D-A39D-B407DCC92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025" y="909630"/>
                <a:ext cx="6379886" cy="6307111"/>
              </a:xfrm>
              <a:prstGeom prst="rect">
                <a:avLst/>
              </a:prstGeom>
              <a:blipFill>
                <a:blip r:embed="rId4"/>
                <a:stretch>
                  <a:fillRect l="-10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AF3775-88DE-4E28-AA58-517E92AD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654642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D209E17-A9A4-453C-8758-7D3A709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994EDB-BFA1-47CF-A57C-5BB23A59CD1A}"/>
                  </a:ext>
                </a:extLst>
              </p:cNvPr>
              <p:cNvSpPr txBox="1"/>
              <p:nvPr/>
            </p:nvSpPr>
            <p:spPr>
              <a:xfrm>
                <a:off x="457200" y="457200"/>
                <a:ext cx="5410201" cy="609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equation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IN" noProof="0" dirty="0"/>
                  <a:t/>
                </a:r>
              </a:p>
              <a:p>
                <a:r>
                  <a:rPr lang="en-IN" sz="2000" noProof="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,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= r = 1 ,  n =  3 ( no. of unknowns)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no. arbitrary values = n – r = 3 – 1 =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corresponding system of equations is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&amp;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non-zero</a:t>
                </a:r>
                <a:r>
                  <a:rPr kumimoji="0" lang="en-I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real numbers.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7994EDB-BFA1-47CF-A57C-5BB23A59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7200"/>
                <a:ext cx="5410201" cy="6090513"/>
              </a:xfrm>
              <a:prstGeom prst="rect">
                <a:avLst/>
              </a:prstGeom>
              <a:blipFill>
                <a:blip r:embed="rId3"/>
                <a:stretch>
                  <a:fillRect l="-1689" r="-1239" b="-1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1E3224E-506A-4B8C-A32A-EAB02946DDEF}"/>
              </a:ext>
            </a:extLst>
          </p:cNvPr>
          <p:cNvCxnSpPr>
            <a:cxnSpLocks/>
          </p:cNvCxnSpPr>
          <p:nvPr/>
        </p:nvCxnSpPr>
        <p:spPr>
          <a:xfrm>
            <a:off x="5943600" y="457200"/>
            <a:ext cx="76200" cy="60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F0C07-9F73-4B58-9EC9-EA678A2087BE}"/>
                  </a:ext>
                </a:extLst>
              </p:cNvPr>
              <p:cNvSpPr txBox="1"/>
              <p:nvPr/>
            </p:nvSpPr>
            <p:spPr>
              <a:xfrm>
                <a:off x="6019800" y="457201"/>
                <a:ext cx="5486400" cy="5529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Eigenvectors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endParaRPr lang="en-IN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 to eigenvalue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Now verifying orthogonality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these     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vectors. </a:t>
                </a:r>
                <a:endParaRPr kumimoji="0" lang="en-I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2DF0C07-9F73-4B58-9EC9-EA678A20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57201"/>
                <a:ext cx="5486400" cy="5529847"/>
              </a:xfrm>
              <a:prstGeom prst="rect">
                <a:avLst/>
              </a:prstGeom>
              <a:blipFill>
                <a:blip r:embed="rId4"/>
                <a:stretch>
                  <a:fillRect l="-1778" b="-1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BAA14DC-9F5E-461B-A4BB-AB7D8A2C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2035083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09B24DB-29A6-4C3A-B491-0FE479C8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2107F-AD2D-461E-ABB4-BC896C82E4C0}"/>
                  </a:ext>
                </a:extLst>
              </p:cNvPr>
              <p:cNvSpPr txBox="1"/>
              <p:nvPr/>
            </p:nvSpPr>
            <p:spPr>
              <a:xfrm>
                <a:off x="457200" y="380999"/>
                <a:ext cx="10896600" cy="6484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linearly independent eigenvectors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sz="2000" dirty="0"/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=−3+0+3=0, </m:t>
                    </m:r>
                  </m:oMath>
                </a14:m>
                <a:endParaRPr 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=−2+2+0=0</m:t>
                    </m:r>
                  </m:oMath>
                </a14:m>
                <a:endParaRPr lang="en-IN" sz="2400" dirty="0"/>
              </a:p>
              <a:p>
                <a:r>
                  <a:rPr lang="en-IN" sz="2000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</a:t>
                </a:r>
                <a:r>
                  <a:rPr lang="en-IN" sz="2400" dirty="0"/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=6+0+0=6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IN" sz="2400" dirty="0"/>
              </a:p>
              <a:p>
                <a:endParaRPr lang="en-IN" sz="2000" dirty="0"/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observing,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orthogonal,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not orthogonal.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choose the eigenvector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FE2107F-AD2D-461E-ABB4-BC896C82E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9"/>
                <a:ext cx="10896600" cy="6484339"/>
              </a:xfrm>
              <a:prstGeom prst="rect">
                <a:avLst/>
              </a:prstGeom>
              <a:blipFill>
                <a:blip r:embed="rId2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444772A-D380-4A0E-BF74-EC760956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6002416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EE05D8D-5EA7-4B0A-B709-834B6478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37F9A0-9C68-4726-A895-C3AE3C8397F8}"/>
                  </a:ext>
                </a:extLst>
              </p:cNvPr>
              <p:cNvSpPr txBox="1"/>
              <p:nvPr/>
            </p:nvSpPr>
            <p:spPr>
              <a:xfrm>
                <a:off x="457200" y="457200"/>
                <a:ext cx="10989986" cy="627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   ⇒    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+3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____(1)</a:t>
                </a:r>
              </a:p>
              <a:p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    ⇒     −3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_____(2)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Solving (1) &amp; (2),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𝑠𝑎𝑦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</m:t>
                    </m:r>
                    <m:f>
                      <m:f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  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=−5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Therefore, eigenvector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corresponding to eigenvalue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the linearly independent orthogonal eigenvectors of A are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A37F9A0-9C68-4726-A895-C3AE3C83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7200"/>
                <a:ext cx="10989986" cy="6278065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1337A3-7170-41D9-B8AE-A792E2A4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9709378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8C35668-FBD4-419C-BE03-0243954E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97DE48-EE95-4D59-847E-A7DB0B1A5452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02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Practice Problems: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1. 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find the eigenvalues of the following matrices: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𝑖𝑖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𝑖𝑖𝑖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𝑖𝑣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𝑣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−2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𝑣𝑖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𝑣𝑖𝑖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𝑎𝑑𝑗𝑜𝑖𝑛𝑡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( Ans: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1,2,2 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𝑖𝑖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1,2,2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𝑖𝑖𝑖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1,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𝑖𝑣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1,8,8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−2,−4,−4 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0,1,1  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𝑣𝑖𝑖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4,2,2 ) </m:t>
                    </m:r>
                  </m:oMath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Find the characteristic roots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 Ans: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Find the eigenvalues and eigenvectors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    ( Ans:  eigenvalues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=3, 2, 2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and  eigenvectors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 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457200" lvl="0" indent="-457200">
                  <a:buAutoNum type="arabicPeriod" startAt="4"/>
                  <a:defRPr/>
                </a:pP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eigenvalues and for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  <a:r>
                  <a:rPr kumimoji="0" lang="en-US" sz="240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check whether the  </a:t>
                </a:r>
              </a:p>
              <a:p>
                <a:pPr lvl="0">
                  <a:defRPr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e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igenvectors are orthogonal.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397DE48-EE95-4D59-847E-A7DB0B1A5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027740"/>
              </a:xfrm>
              <a:prstGeom prst="rect">
                <a:avLst/>
              </a:prstGeom>
              <a:blipFill>
                <a:blip r:embed="rId2"/>
                <a:stretch>
                  <a:fillRect l="-832" t="-708" b="-14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DC1DE1-114D-4A73-A6A4-49DC0BBD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880787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8209755-5DB4-447C-A370-93C99405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589FCD-400E-46FE-B6F9-25F9BB301AFB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26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9F293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Cayley-Hamilton Theorem:</a:t>
                </a:r>
                <a:endParaRPr lang="en-US" sz="2400" b="1" dirty="0">
                  <a:solidFill>
                    <a:srgbClr val="9F29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Statement:</a:t>
                </a:r>
                <a:r>
                  <a:rPr lang="en-US" sz="2400" b="1" dirty="0">
                    <a:solidFill>
                      <a:srgbClr val="9F293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square matrix satisfies its own characteristic equation.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Let A be a square matrix of order ‘n’. Its characteristic equation is</a:t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             By Cayley-Hamilton theorem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F2936">
                      <a:lumMod val="7500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To find inverse of a non-singular matrix by using Cayley-Hamilton theorem: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chemeClr val="accent4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Let A be a non-singular matrix of order n , then A satisfies its own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characteristic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equation.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i.e.,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,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≠0)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____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premultiplying equation(1)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, we have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  −−− +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 −−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 +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Note: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We can also find higher powers of a square matrix by Cayley-Hamilton theorem.                       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6589FCD-400E-46FE-B6F9-25F9BB301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263125"/>
              </a:xfrm>
              <a:prstGeom prst="rect">
                <a:avLst/>
              </a:prstGeom>
              <a:blipFill>
                <a:blip r:embed="rId2"/>
                <a:stretch>
                  <a:fillRect l="-1109" t="-973" r="-17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0BBDA5-0F2B-4E5A-92BD-98C27705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374169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16BBEC6-7491-4979-8700-FBFC4B43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B1CC45-93CB-4FB4-B268-FCE63D2F0C24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125200" cy="629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Example 1: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Verify the Cayley-Hamilton theorem for the matrix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and, hence,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r>
                  <a:rPr lang="en-US" sz="2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Sol: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𝑜𝑟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___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trace of A  = 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+ 2 + 2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6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4−1+4−1+4−1=9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=2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4−1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−2+1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1−2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=6−1−1=4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From (1),    the characteristic equation is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Now, to verify Cayley-Hamilton theorem for given matrix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i.e.,   To show that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FB1CC45-93CB-4FB4-B268-FCE63D2F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125200" cy="6298134"/>
              </a:xfrm>
              <a:prstGeom prst="rect">
                <a:avLst/>
              </a:prstGeom>
              <a:blipFill>
                <a:blip r:embed="rId2"/>
                <a:stretch>
                  <a:fillRect l="-877" r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10448E7-74BE-4B63-B558-69094419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401738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EA7466D-34BB-4723-971C-49D5C62B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16826A-BCC9-482F-9DD1-D0D5C8E06658}"/>
                  </a:ext>
                </a:extLst>
              </p:cNvPr>
              <p:cNvSpPr txBox="1"/>
              <p:nvPr/>
            </p:nvSpPr>
            <p:spPr>
              <a:xfrm>
                <a:off x="464575" y="406826"/>
                <a:ext cx="5181600" cy="3097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I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+1+1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−2−2−1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2+1+2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−2−2−1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1+4+1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−1−2−2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2+1+2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−1−2−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1+1+4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DA16826A-BCC9-482F-9DD1-D0D5C8E06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406826"/>
                <a:ext cx="5181600" cy="3097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183542-7F08-4D59-9B0C-6200FD484BA5}"/>
              </a:ext>
            </a:extLst>
          </p:cNvPr>
          <p:cNvSpPr txBox="1"/>
          <p:nvPr/>
        </p:nvSpPr>
        <p:spPr>
          <a:xfrm>
            <a:off x="5105400" y="457200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C8819DEB-5EA2-4018-BAE3-5507C4D99263}"/>
              </a:ext>
            </a:extLst>
          </p:cNvPr>
          <p:cNvCxnSpPr>
            <a:cxnSpLocks/>
          </p:cNvCxnSpPr>
          <p:nvPr/>
        </p:nvCxnSpPr>
        <p:spPr>
          <a:xfrm>
            <a:off x="5715000" y="380998"/>
            <a:ext cx="0" cy="30480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22532-4A97-442B-8ADB-13281F9047C5}"/>
                  </a:ext>
                </a:extLst>
              </p:cNvPr>
              <p:cNvSpPr txBox="1"/>
              <p:nvPr/>
            </p:nvSpPr>
            <p:spPr>
              <a:xfrm>
                <a:off x="5801013" y="351501"/>
                <a:ext cx="5646173" cy="3011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2+5+5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−6−10−5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6+5+10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−10−6−5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5+12+5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−5−6−10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10+5+6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−5−10−6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5+5+12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2222532-4A97-442B-8ADB-13281F90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13" y="351501"/>
                <a:ext cx="5646173" cy="3011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BE586-64EB-4818-9B47-E5664B94B0C0}"/>
                  </a:ext>
                </a:extLst>
              </p:cNvPr>
              <p:cNvSpPr txBox="1"/>
              <p:nvPr/>
            </p:nvSpPr>
            <p:spPr>
              <a:xfrm>
                <a:off x="381003" y="3810000"/>
                <a:ext cx="11066182" cy="2675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  </m:t>
                    </m:r>
                    <m:sSup>
                      <m:sSupPr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kumimoji="0" lang="en-US" sz="200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−6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+9</m:t>
                    </m:r>
                    <m:d>
                      <m:dPr>
                        <m:begChr m:val="["/>
                        <m:endChr m:val="]"/>
                        <m:ctrlPr>
                          <a:rPr kumimoji="0" lang="en-US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−4</m:t>
                    </m:r>
                    <m:d>
                      <m:dPr>
                        <m:begChr m:val="["/>
                        <m:endChr m:val="]"/>
                        <m:ctrlPr>
                          <a:rPr kumimoji="0" lang="en-US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2−36+18−4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−21+30−9−0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21−30+9−0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−21+30−9−0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22−36+18−4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−21+30−9−0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21−30+9−0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−21+30−9−0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22−36+18−4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=  0</a:t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Hence, Cayley-Hamilton theorem is verified.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EABE586-64EB-4818-9B47-E5664B94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3" y="3810000"/>
                <a:ext cx="11066182" cy="2675732"/>
              </a:xfrm>
              <a:prstGeom prst="rect">
                <a:avLst/>
              </a:prstGeom>
              <a:blipFill>
                <a:blip r:embed="rId4"/>
                <a:stretch>
                  <a:fillRect b="-4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19B7C7-21B9-41FC-BC3D-E6291160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3347164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3F8E36-C93C-47C3-8E9C-FBDFB64F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14F6C7-F916-434D-BB9B-C29C23237739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13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Now,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by using Cayley-Hamilton theorem.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Since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Premultiplying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on both sides,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+9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−6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+9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−6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+9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itchFamily="18" charset="0"/>
                  </a:rPr>
                  <a:t/>
                </a:r>
              </a:p>
              <a:p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−12+9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−5+6+0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5−6+0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−5+6+0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6−12+9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−5+6+0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5−6+0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−5+6+0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6−12+9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   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=  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314F6C7-F916-434D-BB9B-C29C2323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135526"/>
              </a:xfrm>
              <a:prstGeom prst="rect">
                <a:avLst/>
              </a:prstGeom>
              <a:blipFill>
                <a:blip r:embed="rId2"/>
                <a:stretch>
                  <a:fillRect l="-839" t="-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7DAF04-60A7-4440-A199-B8B037E9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3987477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7F332AA-A8CF-4718-8E94-8300BDA8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7B0BF9-25DE-4FC3-98B1-C74ED1BFE223}"/>
                  </a:ext>
                </a:extLst>
              </p:cNvPr>
              <p:cNvSpPr txBox="1"/>
              <p:nvPr/>
            </p:nvSpPr>
            <p:spPr>
              <a:xfrm>
                <a:off x="440014" y="304801"/>
                <a:ext cx="11007172" cy="6028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spcBef>
                    <a:spcPct val="0"/>
                  </a:spcBef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Properties of </a:t>
                </a:r>
                <a:r>
                  <a:rPr lang="en-US" sz="2400" b="1" noProof="0" dirty="0">
                    <a:solidFill>
                      <a:schemeClr val="accent4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Hermitian</a:t>
                </a:r>
                <a:r>
                  <a:rPr lang="en-US" sz="2400" b="1" dirty="0">
                    <a:solidFill>
                      <a:schemeClr val="accent4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and Skew-Hermitian Matrices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endParaRPr lang="en-US" sz="2400" b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Property 1:  </a:t>
                </a: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Every square matrix can be uniquely expressed as the sum of a Hermitian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matrix and a skew-Hermitian matrix.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i.e.,  Let A be a square matrix, 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              where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=  Hermitian matrix  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=  Skew-Hermitian matrix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Property 2: </a:t>
                </a: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Every square matrix can be uniquely expressed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𝑖𝑄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are Hermitian matrices.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i.e.,  Let A be a square matrix, then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𝑖𝑄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where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Q</m:t>
                    </m:r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are  Hermitian matrices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17B0BF9-25DE-4FC3-98B1-C74ED1BFE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04801"/>
                <a:ext cx="11007172" cy="6028060"/>
              </a:xfrm>
              <a:prstGeom prst="rect">
                <a:avLst/>
              </a:prstGeom>
              <a:blipFill>
                <a:blip r:embed="rId2"/>
                <a:stretch>
                  <a:fillRect l="-831" t="-8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04539B6-BD6C-43BA-BA88-84FA4477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939648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591AF28-18FE-4DEE-B931-0E0E2B15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CE5B9F-8918-4FC1-8A37-D2E3C05455E8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55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ince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Premultiplying by A on both sides,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−6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+9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=  6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</a:p>
              <a:p>
                <a:pPr lvl="0"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  6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−21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−9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+4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32−54+8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−126+45−4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126−45+4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−126+45−4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132−54+8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−126+45−4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126−45+4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−126+45−4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132−54+8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86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BCE5B9F-8918-4FC1-8A37-D2E3C054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559040"/>
              </a:xfrm>
              <a:prstGeom prst="rect">
                <a:avLst/>
              </a:prstGeom>
              <a:blipFill>
                <a:blip r:embed="rId2"/>
                <a:stretch>
                  <a:fillRect l="-111" t="-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C4D1F83-A9BA-4D3D-A9D8-183D8F47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592225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080332C-50E6-4F21-9A7E-F18DB459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0D03E0-6441-429D-9E43-F2DC612735FC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309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Example 2: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Find the eigenvalues of the matrix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𝑨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and verify the </a:t>
                </a:r>
              </a:p>
              <a:p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Cayley-Hamilton theorem for this matrix.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and also,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express</a:t>
                </a:r>
              </a:p>
              <a:p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𝟓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𝟒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𝟕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𝟏𝟏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𝟏𝟎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𝑰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as a linear polynomial in A.</a:t>
                </a:r>
              </a:p>
              <a:p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Sol:   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Its characteristic equation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 ⇒   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r>
                  <a:rPr lang="en-US" sz="2400" b="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𝑜𝑟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___(1)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Where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trace of A  =  1 + 3 = 4  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=3−8=−5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(1),   characteristic equation is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−5=0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=−1, 5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Eigenvalues are 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=−1, 5</m:t>
                    </m:r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10D03E0-6441-429D-9E43-F2DC61273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309035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32BCB46-B4FD-47E9-8848-B02404BA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42776204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14888AB-A944-46FC-8042-28EC0379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237BD2-5E7F-41EB-A178-BF0840CB4884}"/>
                  </a:ext>
                </a:extLst>
              </p:cNvPr>
              <p:cNvSpPr txBox="1"/>
              <p:nvPr/>
            </p:nvSpPr>
            <p:spPr>
              <a:xfrm>
                <a:off x="457200" y="380999"/>
                <a:ext cx="10896600" cy="580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Now, to verify Cayley-Hamilton theorem for given matrix 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i.e.,  to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+8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4+12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2+6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8+9</m:t>
                              </m:r>
                            </m:e>
                          </m:mr>
                        </m: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17</m:t>
                              </m:r>
                            </m:e>
                          </m:mr>
                        </m: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pPr lvl="0"/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sSup>
                      <m:s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17</m:t>
                              </m:r>
                            </m:e>
                          </m:mr>
                        </m: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−4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−5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/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−4−5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16−16−0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8−8−0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17−12−5</m:t>
                              </m:r>
                            </m:e>
                          </m:mr>
                        </m: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0</m:t>
                    </m:r>
                  </m:oMath>
                </a14:m>
                <a:endParaRPr lang="en-IN" sz="2400" dirty="0"/>
              </a:p>
              <a:p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matrix A satisfies its own characteristic equation.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i.e.,   The Cayley-Hamilton theorem is verified.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7237BD2-5E7F-41EB-A178-BF0840CB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9"/>
                <a:ext cx="10896600" cy="5800947"/>
              </a:xfrm>
              <a:prstGeom prst="rect">
                <a:avLst/>
              </a:prstGeom>
              <a:blipFill>
                <a:blip r:embed="rId2"/>
                <a:stretch>
                  <a:fillRect l="-839" t="-735" b="-14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41230A-A138-4A63-9D92-98C16360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72201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B5F00DC-07F7-4DB4-9C14-4BB648EE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E272A4-9786-414A-B7F8-A679D34199D3}"/>
                  </a:ext>
                </a:extLst>
              </p:cNvPr>
              <p:cNvSpPr txBox="1"/>
              <p:nvPr/>
            </p:nvSpPr>
            <p:spPr>
              <a:xfrm>
                <a:off x="457200" y="284458"/>
                <a:ext cx="10896600" cy="5915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/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Since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.0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−1 </m:t>
                        </m:r>
                      </m:sup>
                    </m:s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−4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4−0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2−0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3−4</m:t>
                              </m:r>
                            </m:e>
                          </m:mr>
                        </m:m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IN" sz="28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−1 </m:t>
                        </m:r>
                      </m:sup>
                    </m:sSup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7E272A4-9786-414A-B7F8-A679D341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4458"/>
                <a:ext cx="10896600" cy="5915209"/>
              </a:xfrm>
              <a:prstGeom prst="rect">
                <a:avLst/>
              </a:prstGeo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FBA0C60-1350-4EE2-A03D-8C50A3CD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58335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6D96051-AA95-4333-AC2E-AC68D2FB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20B69C-CE58-4FA6-84E6-58DA591E54DE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5609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kumimoji="0" lang="en-US" sz="240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kumimoji="0" lang="en-US" sz="240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express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5</m:t>
                        </m:r>
                      </m:sup>
                    </m:sSup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−4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−7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+11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−10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linear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polynomial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/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5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−4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−7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+11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𝐼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/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5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−4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5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−2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11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−10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/>
                <a:endParaRPr lang="en-IN" dirty="0"/>
              </a:p>
              <a:p>
                <a:pPr lvl="0"/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8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+10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−11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−1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</m:oMath>
                </a14:m>
                <a:endParaRPr lang="en-IN" sz="2400" dirty="0"/>
              </a:p>
              <a:p>
                <a:pPr lvl="0"/>
                <a:endParaRPr lang="en-IN" sz="2400" dirty="0"/>
              </a:p>
              <a:p>
                <a:pPr lvl="0"/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/>
              </a:p>
              <a:p>
                <a:pPr lvl="0"/>
                <a:endParaRPr lang="en-IN" sz="2400" dirty="0"/>
              </a:p>
              <a:p>
                <a:pPr lvl="0"/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/>
              </a:p>
              <a:p>
                <a:pPr lvl="0"/>
                <a:endParaRPr lang="en-IN" sz="2400" dirty="0"/>
              </a:p>
              <a:p>
                <a:pPr lvl="0"/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3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/>
              </a:p>
              <a:p>
                <a:pPr lvl="0"/>
                <a:endParaRPr lang="en-IN" sz="2400" dirty="0"/>
              </a:p>
              <a:p>
                <a:pPr lvl="0"/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in a linear polynomial in A.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A20B69C-CE58-4FA6-84E6-58DA591E5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5609869"/>
              </a:xfrm>
              <a:prstGeom prst="rect">
                <a:avLst/>
              </a:prstGeom>
              <a:blipFill>
                <a:blip r:embed="rId2"/>
                <a:stretch>
                  <a:fillRect b="-15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52B0083-36CE-42A0-A1B6-8366D110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834988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A04903B-22E8-46A9-A385-7C79C2D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172A2-4B42-45DA-AD71-EE29CBF93115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405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Example 3: </a:t>
                </a:r>
                <a:r>
                  <a:rPr lang="en-US" sz="28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Using Cayley-Hamilton theorem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800" b="1" noProof="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So</a:t>
                </a:r>
                <a:r>
                  <a:rPr lang="en-US" sz="28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l:</a:t>
                </a:r>
                <a:r>
                  <a:rPr lang="en-US" sz="28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8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800" dirty="0"/>
                  <a:t/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 eigen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 ⇒  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lang="en-US" sz="28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m:rPr>
                            <m:brk m:alnAt="7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−4=0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lang="en-US" sz="28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−1−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−4=0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lang="en-US" sz="28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−5=0</m:t>
                    </m:r>
                  </m:oMath>
                </a14:m>
                <a:r>
                  <a:rPr lang="en-US" sz="28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By Cayley-Hamilton theorem,  A satisfies its characteristic equation. </a:t>
                </a: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Then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−5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</a:p>
              <a:p>
                <a:r>
                  <a:rPr lang="en-US" sz="28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⇒    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5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= 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625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BD172A2-4B42-45DA-AD71-EE29CBF93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405856"/>
              </a:xfrm>
              <a:prstGeom prst="rect">
                <a:avLst/>
              </a:prstGeom>
              <a:blipFill>
                <a:blip r:embed="rId2"/>
                <a:stretch>
                  <a:fillRect l="-1119" r="-11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B7C606D-9362-41AF-8E3B-0802129C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923638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23EBE63-555C-4828-A278-E1BFCA04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FDAD6-02A6-44B5-A4FF-D89F0570B9C1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374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Example 4: 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, 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in powers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𝑨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.</a:t>
                </a:r>
              </a:p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Sol: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Its eigen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 ⇒  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−3=0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4−2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−3=0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−4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By Cayley-Hamilton theorem,  A satisfies its characteristic equation.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Then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⇒         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=4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pPr lvl="0">
                  <a:defRPr/>
                </a:pPr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4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𝐼</m:t>
                            </m:r>
                            <m:r>
                              <m:rPr>
                                <m:nor/>
                              </m:r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pPr lvl="0">
                  <a:defRPr/>
                </a:pPr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16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(or)</a:t>
                </a:r>
              </a:p>
              <a:p>
                <a:pPr lvl="0"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16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which is a linear polynomial in A. </a:t>
                </a:r>
              </a:p>
              <a:p>
                <a:pPr lvl="0">
                  <a:defRPr/>
                </a:pPr>
                <a:r>
                  <a:rPr lang="en-IN" sz="2400" dirty="0"/>
                  <a:t/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AFFDAD6-02A6-44B5-A4FF-D89F0570B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374502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2B1AF9-790C-476F-8BD7-3409844C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568082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50C68A2-1220-46E3-9536-C7CB7CE8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461CF5D-5CAE-4641-9E76-56909E7D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48408-8666-4E4B-8383-F09FDA04F19B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0896600" cy="632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Practice Problems:</a:t>
                </a:r>
              </a:p>
              <a:p>
                <a:pPr marL="457200" indent="-457200">
                  <a:buAutoNum type="arabicPeriod"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Find the characteristic equation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and hence verify C.H.T.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Verify Cayley-Hamilton theorem for the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, hence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( 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) </a:t>
                </a:r>
              </a:p>
              <a:p>
                <a:pPr marL="457200" indent="-457200">
                  <a:buAutoNum type="arabicPeriod" startAt="3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Using Cayley Hamilton theorem find the inverse of </a:t>
                </a:r>
                <a:r>
                  <a:rPr lang="en-US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matrix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  </a:t>
                </a:r>
                <a:r>
                  <a:rPr lang="en-IN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−80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−240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−79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240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−79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</a:p>
              <a:p>
                <a:pPr marL="457200" indent="-457200">
                  <a:buAutoNum type="arabicPeriod" startAt="4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that the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it’s characteristic equation.</a:t>
                </a:r>
              </a:p>
              <a:p>
                <a:pPr marL="457200" indent="-457200">
                  <a:buAutoNum type="arabicPeriod" startAt="4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+8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linear polynomial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Ans: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IN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DC48408-8666-4E4B-8383-F09FDA04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0896600" cy="6322565"/>
              </a:xfrm>
              <a:prstGeom prst="rect">
                <a:avLst/>
              </a:prstGeom>
              <a:blipFill>
                <a:blip r:embed="rId2"/>
                <a:stretch>
                  <a:fillRect l="-895" t="-674" r="-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549598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125A52-6B52-4453-9248-F114E1ED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7B04F-26E4-4DF2-B2A4-CC61D2288775}"/>
                  </a:ext>
                </a:extLst>
              </p:cNvPr>
              <p:cNvSpPr txBox="1"/>
              <p:nvPr/>
            </p:nvSpPr>
            <p:spPr>
              <a:xfrm>
                <a:off x="457200" y="380999"/>
                <a:ext cx="10989986" cy="59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Diagonalization of a matrix:</a:t>
                </a:r>
              </a:p>
              <a:p>
                <a:endParaRPr lang="en-US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Matrices: </a:t>
                </a:r>
              </a:p>
              <a:p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square matrices of order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there exists a nonsingular matrix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endParaRPr lang="en-US" sz="24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Similarity of matrices is an equivalence relation.</a:t>
                </a:r>
              </a:p>
              <a:p>
                <a:pPr marL="457200" indent="-457200">
                  <a:buAutoNum type="arabicParenR"/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 matrices have the determinant.</a:t>
                </a:r>
              </a:p>
              <a:p>
                <a:pPr marL="457200" indent="-457200">
                  <a:buAutoNum type="arabicParenR"/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 matrices have the same characteristic polynomial and, hence, the same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eigenvalues. If X is an eigenvector of A corresponding to the eigenvalue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eigenvector of B corresponding to the eigenvalue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</a:t>
                </a: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endParaRPr lang="en-IN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FE7B04F-26E4-4DF2-B2A4-CC61D228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9"/>
                <a:ext cx="10989986" cy="5970865"/>
              </a:xfrm>
              <a:prstGeom prst="rect">
                <a:avLst/>
              </a:prstGeom>
              <a:blipFill>
                <a:blip r:embed="rId2"/>
                <a:stretch>
                  <a:fillRect l="-1109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647046-FF6C-496F-BB0C-F343AA48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7473528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C4D677E-E2B5-4EB0-8625-5710C5B4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17B10-857B-47DA-BB7A-CF36DE58FF47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00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Diagonalizable matrix: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matrix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said to be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diagonalizable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it is similar to a diagonal matrix by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similar transformation.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(or)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 square matrix of order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If there exists a non-singular matrix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 n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a diagonal matrix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.,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whose diagonal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elements are the eigenvalues of A,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……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whose columns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 …… 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linearly independent eigenvectors corresponding to eigenvalues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then the matrix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called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diagonalizable matrix.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This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 is called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diagonalization of a matrix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Here  the matrix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called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spectral matrix</a:t>
                </a: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the matrix 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called </a:t>
                </a:r>
                <a:r>
                  <a:rPr lang="en-US" sz="2400" b="1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modal matrix</a:t>
                </a:r>
                <a:r>
                  <a:rPr lang="en-US" sz="24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kumimoji="0" lang="en-US" sz="2400" b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A917B10-857B-47DA-BB7A-CF36DE58F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001643"/>
              </a:xfrm>
              <a:prstGeom prst="rect">
                <a:avLst/>
              </a:prstGeom>
              <a:blipFill>
                <a:blip r:embed="rId2"/>
                <a:stretch>
                  <a:fillRect l="-839" t="-711" b="-13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1C82B1-BF86-42A2-860D-196BE4A2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5468659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E9EA835-762B-46A8-B7E3-81476F01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EF8BF7-7CA7-407E-BD57-92C23BCA38D2}"/>
                  </a:ext>
                </a:extLst>
              </p:cNvPr>
              <p:cNvSpPr txBox="1"/>
              <p:nvPr/>
            </p:nvSpPr>
            <p:spPr>
              <a:xfrm>
                <a:off x="440014" y="352633"/>
                <a:ext cx="11007172" cy="6124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Property 3: 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Every </a:t>
                </a: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Hermitian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matrix can be </a:t>
                </a: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written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𝑖𝑄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𝑃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is a real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symmetric 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is a real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skew-symmetric matrix.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    i.e.,  Let A be a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Hermitian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then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𝑖𝑄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𝑖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  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P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=  real symmetric matrix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Q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= real skew-symmetric matrix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F2936">
                      <a:lumMod val="7500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Property 4:  </a:t>
                </a: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Every skew-Hermitian matrix can be written as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𝑖𝑄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is a     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real skew-symmetric and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is a real symmetric matrix.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i.e.,  Let A be a skew-Hermitian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                          then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𝑖𝑄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𝑖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  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P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=  real skew-symmetric matrix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Q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 = real symmetric matrix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6EF8BF7-7CA7-407E-BD57-92C23BCA3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52633"/>
                <a:ext cx="11007172" cy="6124369"/>
              </a:xfrm>
              <a:prstGeom prst="rect">
                <a:avLst/>
              </a:prstGeom>
              <a:blipFill>
                <a:blip r:embed="rId2"/>
                <a:stretch>
                  <a:fillRect l="-831" t="-7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8AB246-3E86-4AB5-BAF2-4550AE41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5958052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5DD74C5-785B-4923-9670-38DD76EA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156BB-AB99-4394-A546-CF30315C8A28}"/>
              </a:ext>
            </a:extLst>
          </p:cNvPr>
          <p:cNvSpPr txBox="1"/>
          <p:nvPr/>
        </p:nvSpPr>
        <p:spPr>
          <a:xfrm>
            <a:off x="457200" y="304800"/>
            <a:ext cx="1098998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Imp. Notes:</a:t>
            </a: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matrix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order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diagonalizable if and only if it possesses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linearly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independent eigenvectors.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 startAt="2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eigenvalues of the matrix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order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all distinct then it is always similar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to a diagonal matrix i.e.,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diagonalizable.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the eigenvalues of the matrix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order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not distinct and if the algebraic</a:t>
            </a:r>
          </a:p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multiplicity(A.M) and geometric multiplicity(G.M) of each eigenvalue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</a:t>
            </a:r>
          </a:p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same, then the matrix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diagonalizable i.e., similar to a diagonal matrix.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 startAt="4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similar to a diagonal matrix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diagonal elements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the eigenvalues     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0B2BBA-2457-4780-B3CB-21FAE048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233654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E740E46-BC28-44D2-8207-6133C4D1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E10F9-CD1F-477C-906A-E9BA82977122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00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Working Rule for Diagonalization of a Square Matrix </a:t>
                </a: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1: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Find the eigenvalues of the square matrix </a:t>
                </a:r>
                <a:r>
                  <a:rPr kumimoji="0" lang="en-US" sz="3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2: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Find the eigenvectors corresponding to each eigenvalue.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3: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Check the condition A.M = G.M, for each eigenvalue of </a:t>
                </a:r>
                <a:r>
                  <a:rPr kumimoji="0" lang="en-US" sz="3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4: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Find the modal matrix </a:t>
                </a:r>
                <a:r>
                  <a:rPr kumimoji="0" lang="en-US" sz="3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having the eigenvectors as its column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vectors.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5: 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Find the diagonal matrix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The diagonal matrix </a:t>
                </a:r>
                <a:r>
                  <a:rPr kumimoji="0" lang="en-US" sz="3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has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eigenvalues as its diagonal elements.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9FE10F9-CD1F-477C-906A-E9BA8297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001643"/>
              </a:xfrm>
              <a:prstGeom prst="rect">
                <a:avLst/>
              </a:prstGeom>
              <a:blipFill>
                <a:blip r:embed="rId2"/>
                <a:stretch>
                  <a:fillRect l="-1119" t="-1320" r="-671" b="-18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50B1A6E-AAE3-47A6-97EB-C56EDB18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868236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C98A6A-0AE0-4B15-9663-E5820FC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ABDFB8-C90F-446D-ADA7-FB6A687D9495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66186" cy="6133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1: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that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matrix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similar to its diagonal matrix.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diagonal and modal matrices.</a:t>
                </a:r>
                <a:endPara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Sol:    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Given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(or)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</a:rPr>
                  <a:t/>
                </a:r>
                <a:r>
                  <a:rPr lang="en-IN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__ (1)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trace of A  =  8 + 7 +3 = 18  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sum of minors of principal diagonal elements of A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21 - 16 + 24 – 4 + 56 – 36 = 45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21−16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+6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−18+8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24−14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40 - 60 + 20 = 0</a:t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(1),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−18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+45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−0=0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−18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+45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=&gt;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−15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lang="en-I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characteristic roots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 are   0, 3, 15</a:t>
                </a: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  Algebraic multiplicity(A.M)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1</a:t>
                </a: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Algebraic multiplicity(A.M)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1</a:t>
                </a: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Algebraic multiplicity(A.M)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15  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1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DABDFB8-C90F-446D-ADA7-FB6A687D9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66186" cy="6133346"/>
              </a:xfrm>
              <a:prstGeom prst="rect">
                <a:avLst/>
              </a:prstGeom>
              <a:blipFill>
                <a:blip r:embed="rId2"/>
                <a:stretch>
                  <a:fillRect l="-882" b="-12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F1175D-D02A-4D8F-8B4A-720983B3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4030564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3863D87-427D-427A-9A56-2D581C92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323CD-28D7-4749-B7E7-584BF9323BC5}"/>
                  </a:ext>
                </a:extLst>
              </p:cNvPr>
              <p:cNvSpPr txBox="1"/>
              <p:nvPr/>
            </p:nvSpPr>
            <p:spPr>
              <a:xfrm>
                <a:off x="381000" y="300442"/>
                <a:ext cx="109899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Let X be an eigen vector corresponding to eigen value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A, then the matrix equation is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4F323CD-28D7-4749-B7E7-584BF9323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0442"/>
                <a:ext cx="10989986" cy="830997"/>
              </a:xfrm>
              <a:prstGeom prst="rect">
                <a:avLst/>
              </a:prstGeom>
              <a:blipFill>
                <a:blip r:embed="rId2"/>
                <a:stretch>
                  <a:fillRect l="-888" t="-510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DCFC0A-8903-4BED-9AE5-C88F73323FFD}"/>
                  </a:ext>
                </a:extLst>
              </p:cNvPr>
              <p:cNvSpPr txBox="1"/>
              <p:nvPr/>
            </p:nvSpPr>
            <p:spPr>
              <a:xfrm>
                <a:off x="457200" y="1211995"/>
                <a:ext cx="4038600" cy="5057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AX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→4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CDCFC0A-8903-4BED-9AE5-C88F73323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1995"/>
                <a:ext cx="4038600" cy="5057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54EF264-6BB5-4ED0-B11F-6308073C2A0A}"/>
              </a:ext>
            </a:extLst>
          </p:cNvPr>
          <p:cNvCxnSpPr>
            <a:cxnSpLocks/>
          </p:cNvCxnSpPr>
          <p:nvPr/>
        </p:nvCxnSpPr>
        <p:spPr>
          <a:xfrm>
            <a:off x="4688615" y="929148"/>
            <a:ext cx="0" cy="55478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9949F4-111B-42B3-9FE6-7E9938F88375}"/>
                  </a:ext>
                </a:extLst>
              </p:cNvPr>
              <p:cNvSpPr txBox="1"/>
              <p:nvPr/>
            </p:nvSpPr>
            <p:spPr>
              <a:xfrm>
                <a:off x="4881431" y="871431"/>
                <a:ext cx="6585964" cy="5865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(L.I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vectors)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G.M = n – r = 3 – 2 = 1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A.M = G.M for the eigenvalue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4x – 3y + 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y - 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y -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4x - 3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=&gt;   x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I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kumimoji="0" lang="en-IN" sz="1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Times New Roman" panose="020206030504050203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I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29949F4-111B-42B3-9FE6-7E9938F8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31" y="871431"/>
                <a:ext cx="6585964" cy="5865580"/>
              </a:xfrm>
              <a:prstGeom prst="rect">
                <a:avLst/>
              </a:prstGeom>
              <a:blipFill>
                <a:blip r:embed="rId4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B71A70-C5A4-4444-B077-CE965C7A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7693027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7D47270-364E-45E2-B6C5-4B926E91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99FFD6-1FB7-459A-AEC9-60C64BB95863}"/>
                  </a:ext>
                </a:extLst>
              </p:cNvPr>
              <p:cNvSpPr txBox="1"/>
              <p:nvPr/>
            </p:nvSpPr>
            <p:spPr>
              <a:xfrm>
                <a:off x="440014" y="304800"/>
                <a:ext cx="4225372" cy="603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   ⇒ 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−3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7−3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3−3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→5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+mn-cs"/>
                  </a:rPr>
                  <a:t/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199FFD6-1FB7-459A-AEC9-60C64BB95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04800"/>
                <a:ext cx="4225372" cy="6034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8D58C6C-C9E5-49C6-BDFD-48B63259EEB4}"/>
              </a:ext>
            </a:extLst>
          </p:cNvPr>
          <p:cNvCxnSpPr>
            <a:cxnSpLocks/>
          </p:cNvCxnSpPr>
          <p:nvPr/>
        </p:nvCxnSpPr>
        <p:spPr>
          <a:xfrm>
            <a:off x="4724400" y="304800"/>
            <a:ext cx="0" cy="6172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D3EF-A3B9-4590-9716-50A8E5692ECF}"/>
                  </a:ext>
                </a:extLst>
              </p:cNvPr>
              <p:cNvSpPr txBox="1"/>
              <p:nvPr/>
            </p:nvSpPr>
            <p:spPr>
              <a:xfrm>
                <a:off x="4783415" y="380998"/>
                <a:ext cx="6722785" cy="5996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</a:rPr>
                  <a:t/>
                </a:r>
                <a:endPara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(L.I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vectors)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G.M = n – r = 3 – 2 = 1</a:t>
                </a:r>
              </a:p>
              <a:p>
                <a:pPr lvl="0">
                  <a:defRPr/>
                </a:pPr>
                <a:r>
                  <a:rPr kumimoji="0" lang="en-I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A.M = G.M  for eigenvalue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5x – 6y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2y + 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2y +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5x -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6.</m:t>
                    </m:r>
                    <m:f>
                      <m:f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=&gt;   x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I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I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=3.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0E0D3EF-A3B9-4590-9716-50A8E5692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380998"/>
                <a:ext cx="6722785" cy="5996578"/>
              </a:xfrm>
              <a:prstGeom prst="rect">
                <a:avLst/>
              </a:prstGeom>
              <a:blipFill>
                <a:blip r:embed="rId3"/>
                <a:stretch>
                  <a:fillRect l="-997" r="-91" b="-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A12B2B4-631D-4112-B39A-A9D50EA4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427141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45EC55E-F27A-48C6-A11D-A261C5B5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CD47E6-2874-4A5A-B9BE-D501AE5C0FDE}"/>
                  </a:ext>
                </a:extLst>
              </p:cNvPr>
              <p:cNvSpPr txBox="1"/>
              <p:nvPr/>
            </p:nvSpPr>
            <p:spPr>
              <a:xfrm>
                <a:off x="440014" y="380998"/>
                <a:ext cx="4360586" cy="5964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𝟏𝟓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   ⇒    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−15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7−15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3−15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→7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−80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4CD47E6-2874-4A5A-B9BE-D501AE5C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80998"/>
                <a:ext cx="4360586" cy="5964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0173F1A-11DA-4265-A34A-31226B9F212C}"/>
              </a:ext>
            </a:extLst>
          </p:cNvPr>
          <p:cNvCxnSpPr>
            <a:cxnSpLocks/>
          </p:cNvCxnSpPr>
          <p:nvPr/>
        </p:nvCxnSpPr>
        <p:spPr>
          <a:xfrm>
            <a:off x="4901852" y="380998"/>
            <a:ext cx="0" cy="60960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AF221-758D-4006-AA93-FDCC8C4D370B}"/>
                  </a:ext>
                </a:extLst>
              </p:cNvPr>
              <p:cNvSpPr txBox="1"/>
              <p:nvPr/>
            </p:nvSpPr>
            <p:spPr>
              <a:xfrm>
                <a:off x="4909226" y="380998"/>
                <a:ext cx="6537957" cy="611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Rank = r = 2 ,  n = 3 (no. of unknowns)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No. of arbitrary values (L.I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vectors)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 G.M = n – r = 3 – 2 = 1</a:t>
                </a:r>
              </a:p>
              <a:p>
                <a:pPr lvl="0">
                  <a:defRPr/>
                </a:pPr>
                <a:r>
                  <a:rPr kumimoji="0" lang="en-I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A.M = G.M  for eigenvalue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=15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equations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-7x – 6y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y + 2z =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Let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non zero real 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Then      y +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0  =&gt;  y = -2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and    -7x -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(−2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)+2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 0    =&gt;   x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kumimoji="0" lang="en-IN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Times New Roman" panose="020206030504050203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kumimoji="0" lang="en-I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corresponding to eigen value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=15.</m:t>
                    </m:r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21AF221-758D-4006-AA93-FDCC8C4D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26" y="380998"/>
                <a:ext cx="6537957" cy="6110199"/>
              </a:xfrm>
              <a:prstGeom prst="rect">
                <a:avLst/>
              </a:prstGeom>
              <a:blipFill>
                <a:blip r:embed="rId3"/>
                <a:stretch>
                  <a:fillRect l="-932" r="-839" b="-7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F27A53-7777-41ED-9FA8-55DFB771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5698041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03E3E08-A0BB-42ED-BBE2-AC623158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933071-40C2-4A35-87A1-875E36F59DDB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16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that the linearly independent eigenvectors are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to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=0, 3, 15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  </a:t>
                </a:r>
              </a:p>
              <a:p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Modal matrix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r>
                  <a:rPr lang="en-IN" sz="2000" dirty="0"/>
                  <a:t/>
                </a:r>
              </a:p>
              <a:p>
                <a:r>
                  <a:rPr lang="en-IN" sz="2000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IN" sz="2000" dirty="0"/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2+4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−4−2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=−3−12−12=−27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2000" dirty="0"/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Now, to find inverse matrix of the modal matrix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Cofactor matrix of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Adjoint matrix of P =  Transpose of cofactor matrix of P 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i.e.,     Adj(P)  = 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</m:t>
                    </m:r>
                    <m:d>
                      <m:dPr>
                        <m:begChr m:val="["/>
                        <m:endChr m:val="]"/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A933071-40C2-4A35-87A1-875E36F5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164636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C1B71AC-1FED-427C-A45F-CB70B953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1241915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59DD989-69FF-44E0-811E-1302252C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B27CD-051C-4549-A2D9-FC10E64ADC85}"/>
                  </a:ext>
                </a:extLst>
              </p:cNvPr>
              <p:cNvSpPr txBox="1"/>
              <p:nvPr/>
            </p:nvSpPr>
            <p:spPr>
              <a:xfrm>
                <a:off x="440014" y="380998"/>
                <a:ext cx="10685186" cy="6569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400" dirty="0">
                    <a:ea typeface="Cambria Math" panose="02040503050406030204" pitchFamily="18" charset="0"/>
                  </a:rPr>
                  <a:t/>
                </a:r>
              </a:p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𝐴𝑑𝑗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−27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  <a:p>
                <a:r>
                  <a:rPr lang="en-IN" sz="2400" dirty="0"/>
                  <a:t/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Now,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en-IN" sz="2400" dirty="0"/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=  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/>
                </a:r>
              </a:p>
              <a:p>
                <a:endParaRPr lang="en-IN" sz="2400" dirty="0"/>
              </a:p>
              <a:p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−12+4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−6+14−8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2−8+6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16−6−4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−12+7+8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4−4−6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16+12+2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−12−14−4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4+8+3</m:t>
                              </m:r>
                            </m:e>
                          </m:mr>
                        </m: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endParaRPr lang="en-IN" sz="2400" dirty="0"/>
              </a:p>
              <a:p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−30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endParaRPr lang="en-IN" sz="2400" dirty="0"/>
              </a:p>
              <a:p>
                <a:r>
                  <a:rPr lang="en-IN" sz="2400" dirty="0"/>
                  <a:t/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D4B27CD-051C-4549-A2D9-FC10E64A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380998"/>
                <a:ext cx="10685186" cy="6569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74354A-42DB-43F5-937D-8FFA1717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383813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F2363BD-FED1-44E8-BD3B-2332CD3E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D5B5E-8E06-4613-B3CB-F586A7BB252A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17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 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+0+0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0+0+0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6+6−12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12+3+12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12−6−6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30−60+30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60−30−30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60+60+15</m:t>
                              </m:r>
                            </m:e>
                          </m:mr>
                        </m: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endParaRPr lang="en-IN" dirty="0"/>
              </a:p>
              <a:p>
                <a:r>
                  <a:rPr lang="en-IN" sz="20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135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  <a:p>
                <a:endParaRPr lang="en-IN" sz="2400" dirty="0"/>
              </a:p>
              <a:p>
                <a:r>
                  <a:rPr lang="en-IN" sz="240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  <a:p>
                <a:r>
                  <a:rPr lang="en-IN" sz="2400" dirty="0"/>
                  <a:t/>
                </a:r>
              </a:p>
              <a:p>
                <a:r>
                  <a:rPr lang="en-IN" sz="2400" dirty="0"/>
                  <a:t/>
                </a:r>
                <a:r>
                  <a:rPr lang="en-IN" sz="2400" i="1" dirty="0"/>
                  <a:t>=  D</a:t>
                </a:r>
              </a:p>
              <a:p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D</a:t>
                </a:r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a diagonal matrix (is also called spectral matrix).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The diagonal elements of D are the eigenvalues of the given matrix A.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Hence, the given matrix A is diagonalizable.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22D5B5E-8E06-4613-B3CB-F586A7BB2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171433"/>
              </a:xfrm>
              <a:prstGeom prst="rect">
                <a:avLst/>
              </a:prstGeom>
              <a:blipFill>
                <a:blip r:embed="rId2"/>
                <a:stretch>
                  <a:fillRect b="-12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9A8B03F-D9F2-401C-AB77-922505B7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268729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BA02B47-73A5-4221-A936-64F7866F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2B33A1-36DF-438F-8F24-F9E94E00EA4C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394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Example 2: 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diagonalizable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(or)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__ 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trace of A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=1+2+2=5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sum of minors of principal diagonal elements of 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4−2+2+2+2−0=8 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1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4−2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−2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0+1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+2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0+2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=2−2+4=4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From (1),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characteristic roots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A  are  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2, 2, 1</a:t>
                </a: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And    Algebraic multiplicity(A.M)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Algebraic multiplicity(A.M)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is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endParaRPr lang="en-IN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D2B33A1-36DF-438F-8F24-F9E94E00E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394443"/>
              </a:xfrm>
              <a:prstGeom prst="rect">
                <a:avLst/>
              </a:prstGeom>
              <a:blipFill>
                <a:blip r:embed="rId2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853A80-1343-49A0-A9CE-F55A7AE0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994285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BF2897-B9E5-4236-B342-CC3C76E4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CDA3BC-06C7-4EA7-86F3-A43412C3E19B}"/>
                  </a:ext>
                </a:extLst>
              </p:cNvPr>
              <p:cNvSpPr txBox="1"/>
              <p:nvPr/>
            </p:nvSpPr>
            <p:spPr>
              <a:xfrm>
                <a:off x="381000" y="380999"/>
                <a:ext cx="11066186" cy="6111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1: 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Express the matrix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sum 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of a Hermitian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matrix and a skew-Hermitian matrix.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Sol: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Given  A =</a:t>
                </a:r>
                <a:r>
                  <a:rPr lang="en-US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−3+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=&gt;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⇒ 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−3−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Now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 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1+5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1−5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  </m:t>
                    </m:r>
                    <m:f>
                      <m:f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−1+3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11+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1+3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−11+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0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is Hermitian matrix and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is Skew-Hermitian matrix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1+5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1−5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−1+3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1+3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−11+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3CDA3BC-06C7-4EA7-86F3-A43412C3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9"/>
                <a:ext cx="11066186" cy="6111032"/>
              </a:xfrm>
              <a:prstGeom prst="rect">
                <a:avLst/>
              </a:prstGeom>
              <a:blipFill>
                <a:blip r:embed="rId3"/>
                <a:stretch>
                  <a:fillRect l="-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72675B6-4754-444A-A5B0-CEDDDE0C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12269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AC5E0F5-6568-4EFC-838F-3FB5D154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54297B-9133-4229-B104-5EF0A407A7D4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Let X be an eigen vector corresponding to eigen value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matrix equation is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B54297B-9133-4229-B104-5EF0A407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892552"/>
              </a:xfrm>
              <a:prstGeom prst="rect">
                <a:avLst/>
              </a:prstGeom>
              <a:blipFill>
                <a:blip r:embed="rId2"/>
                <a:stretch>
                  <a:fillRect l="-832" t="-6803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EE73B1-D1EB-4E46-8797-1921A59CC473}"/>
                  </a:ext>
                </a:extLst>
              </p:cNvPr>
              <p:cNvSpPr txBox="1"/>
              <p:nvPr/>
            </p:nvSpPr>
            <p:spPr>
              <a:xfrm>
                <a:off x="440017" y="1211996"/>
                <a:ext cx="3979584" cy="5242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noProof="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5EE73B1-D1EB-4E46-8797-1921A59C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7" y="1211996"/>
                <a:ext cx="3979584" cy="5242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5D498F9-E863-4B8E-B4F5-C4B308E278E0}"/>
              </a:ext>
            </a:extLst>
          </p:cNvPr>
          <p:cNvCxnSpPr>
            <a:cxnSpLocks/>
          </p:cNvCxnSpPr>
          <p:nvPr/>
        </p:nvCxnSpPr>
        <p:spPr>
          <a:xfrm>
            <a:off x="4572000" y="1265588"/>
            <a:ext cx="0" cy="51888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ABB217-B36D-47D0-A7BD-12519AB2ABA8}"/>
                  </a:ext>
                </a:extLst>
              </p:cNvPr>
              <p:cNvSpPr txBox="1"/>
              <p:nvPr/>
            </p:nvSpPr>
            <p:spPr>
              <a:xfrm>
                <a:off x="4800600" y="1211995"/>
                <a:ext cx="6646585" cy="487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= r = 2 ,  No. of unknowns = n = 3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arbitrary values ( L.I vectors ) = G.M = n – r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= 3 – 2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= 1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 A.M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2  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2</a:t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  A.M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G.M  for eigenvalue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given matrix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diagonalizable.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AABB217-B36D-47D0-A7BD-12519AB2A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11995"/>
                <a:ext cx="6646585" cy="4876528"/>
              </a:xfrm>
              <a:prstGeom prst="rect">
                <a:avLst/>
              </a:prstGeom>
              <a:blipFill>
                <a:blip r:embed="rId4"/>
                <a:stretch>
                  <a:fillRect l="-1468" b="-2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46C3B0A-D60C-4F6D-889E-058AED1FF641}"/>
              </a:ext>
            </a:extLst>
          </p:cNvPr>
          <p:cNvCxnSpPr/>
          <p:nvPr/>
        </p:nvCxnSpPr>
        <p:spPr>
          <a:xfrm flipH="1" flipV="1">
            <a:off x="-1317523" y="2880852"/>
            <a:ext cx="22123" cy="1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E837C1F-B390-4C17-9410-8F82F33C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9945540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46996C-CDAB-4AAC-ABC8-7156374C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80D1A5-F09B-4DD0-B9E3-B24728B70DD5}"/>
                  </a:ext>
                </a:extLst>
              </p:cNvPr>
              <p:cNvSpPr txBox="1"/>
              <p:nvPr/>
            </p:nvSpPr>
            <p:spPr>
              <a:xfrm>
                <a:off x="474027" y="304800"/>
                <a:ext cx="10939145" cy="6124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Calculation of Powers of a Matrix:</a:t>
                </a:r>
              </a:p>
              <a:p>
                <a:endParaRPr lang="en-US" sz="2400" b="1" dirty="0">
                  <a:solidFill>
                    <a:srgbClr val="9F2936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solidFill>
                      <a:srgbClr val="9F2936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find the powers of a square matrix by using diagonalization.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square matrix of order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there exists an invertible matrix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𝐴𝑃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𝐴𝑃</m:t>
                        </m:r>
                      </m:e>
                    </m:d>
                  </m:oMath>
                </a14:m>
                <a:endParaRPr lang="en-US" sz="2400" b="0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 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we get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Now, pre-multiplying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:r>
                  <a: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post-multiplying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get</a:t>
                </a: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,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180D1A5-F09B-4DD0-B9E3-B24728B7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7" y="304800"/>
                <a:ext cx="10939145" cy="6124754"/>
              </a:xfrm>
              <a:prstGeom prst="rect">
                <a:avLst/>
              </a:prstGeom>
              <a:blipFill>
                <a:blip r:embed="rId2"/>
                <a:stretch>
                  <a:fillRect l="-1171" t="-9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7263AB-6F8B-48D5-8EDB-31BAEC42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8200737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258F8B-A379-4AAC-AD39-F4E774CC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82B7BC-B837-4D59-AA33-51F954FF7296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458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F2936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Example: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modal matrix P which transform the matrix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</a:p>
              <a:p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diagonal form. Hence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</a:t>
                </a:r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(or)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Eigenvalues of A are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 2, 3</m:t>
                    </m:r>
                  </m:oMath>
                </a14:m>
                <a:endParaRPr lang="en-US" sz="24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Let X be an eigen vector corresponding to eigen value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matrix equation is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</a:rPr>
                  <a:t/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     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L.I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corresponding to eigenvalue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982B7BC-B837-4D59-AA33-51F954FF7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458884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26062B0-E906-4C86-B007-9E4CE980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40663073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CEFD0DD-1A20-41E1-92FB-D719D80C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F5D21-61B4-4549-9B81-5AB23AEE89AB}"/>
                  </a:ext>
                </a:extLst>
              </p:cNvPr>
              <p:cNvSpPr txBox="1"/>
              <p:nvPr/>
            </p:nvSpPr>
            <p:spPr>
              <a:xfrm>
                <a:off x="457200" y="380999"/>
                <a:ext cx="10989986" cy="6077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     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L.I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corresponding to eigenvalue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−3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     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L.I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corresponding to eigenvalue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.</a:t>
                </a:r>
              </a:p>
              <a:p>
                <a:pPr lvl="0"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Modal matrix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Now, to find inverse matrix of the modal matrix 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   i.e.,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=  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𝐴𝑑𝑗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d>
                      </m:den>
                    </m:f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A6F5D21-61B4-4549-9B81-5AB23AEE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9"/>
                <a:ext cx="10989986" cy="6077561"/>
              </a:xfrm>
              <a:prstGeom prst="rect">
                <a:avLst/>
              </a:prstGeom>
              <a:blipFill>
                <a:blip r:embed="rId2"/>
                <a:stretch>
                  <a:fillRect l="-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0F49C15-E5CB-4FDE-9B95-FA0BB65A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100022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F6989DC-24C4-4F05-B4D1-B8D7DD3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0AE309-4CCD-456D-9212-50E2F14B476F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6292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Now, to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sz="2400" b="0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diagonal matrix ( Spectral matrix )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diagonal elements of D are the eigenvalues of the given matrix 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Hence, the given matrix A is diagonalizable.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Now,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Since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=&gt;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30AE309-4CCD-456D-9212-50E2F14B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6292877"/>
              </a:xfrm>
              <a:prstGeom prst="rect">
                <a:avLst/>
              </a:prstGeom>
              <a:blipFill>
                <a:blip r:embed="rId2"/>
                <a:stretch>
                  <a:fillRect l="-839" t="-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2EA1FC3-5355-4A45-AD5B-FE21CA83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728529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E2B2B10-951D-4E3F-B340-6F6256AB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65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E09FC-6208-4282-A1FC-F9862158BB1D}"/>
                  </a:ext>
                </a:extLst>
              </p:cNvPr>
              <p:cNvSpPr txBox="1"/>
              <p:nvPr/>
            </p:nvSpPr>
            <p:spPr>
              <a:xfrm>
                <a:off x="533400" y="380998"/>
                <a:ext cx="10820400" cy="5161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   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= 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IN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81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−1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66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2DE09FC-6208-4282-A1FC-F9862158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80998"/>
                <a:ext cx="10820400" cy="51610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056642-5F6B-45A0-97F3-CF457BE3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7237490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6057456-57CA-4412-8207-C2D86E7D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9A977D8-A01C-4D88-85A1-FB8B570A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F6F5A1-8B34-4BAC-A142-6E99E650AA02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4868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Practice Problems: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Diagonalize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Test for diagonalization for the matrix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sz="24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3.  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Find modal matrix P which transform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to diagonal 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      form. Hence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FF6F5A1-8B34-4BAC-A142-6E99E650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4868833"/>
              </a:xfrm>
              <a:prstGeom prst="rect">
                <a:avLst/>
              </a:prstGeom>
              <a:blipFill>
                <a:blip r:embed="rId2"/>
                <a:stretch>
                  <a:fillRect l="-832" t="-876" b="-1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258422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DCA0F3E-F967-48D9-97E9-ED226CFD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0F9BDE3-0A98-42FD-BF4E-999B389B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96ED25-41B2-4299-A182-8D7618C136A8}"/>
                  </a:ext>
                </a:extLst>
              </p:cNvPr>
              <p:cNvSpPr txBox="1"/>
              <p:nvPr/>
            </p:nvSpPr>
            <p:spPr>
              <a:xfrm>
                <a:off x="381000" y="304800"/>
                <a:ext cx="11066186" cy="6246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Orthogonally Similar Matrices: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two square matrices of order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then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said to be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orthogonally similar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to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if there exists an orthogonal matrix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Since 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orthogonal,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 then we write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𝐴𝑃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8542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Note: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E8542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1)  To find the orthogonal matrix P , each element of the eigenvector is divided by its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norm (length).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 startAt="2"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 real symmetric matrix of order n has mutually orthogonal real eigenvectors.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 startAt="2"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 startAt="2"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Any two eigenvectors corresponding to two distinct eigenvalues of a real symmetric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matrix are orthogonal.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F96ED25-41B2-4299-A182-8D7618C1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4800"/>
                <a:ext cx="11066186" cy="6246375"/>
              </a:xfrm>
              <a:prstGeom prst="rect">
                <a:avLst/>
              </a:prstGeom>
              <a:blipFill>
                <a:blip r:embed="rId2"/>
                <a:stretch>
                  <a:fillRect l="-882" t="-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5644786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A2F40E-2CF4-4D9A-B696-A24ECEB0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EDC626C-0F7C-487A-B3F3-4E581309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F38052-1291-495F-9D21-7F887E7944A4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0972800" cy="6079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Example: 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Determine a diagonal matrix orthogonally similar (orthogonal 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reduction) to the real symmetric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r>
                  <a:rPr lang="en-IN" b="1" dirty="0">
                    <a:solidFill>
                      <a:schemeClr val="tx1"/>
                    </a:solidFill>
                  </a:rPr>
                  <a:t/>
                </a:r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Also, find the </a:t>
                </a:r>
              </a:p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modal matrix.</a:t>
                </a:r>
              </a:p>
              <a:p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A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The characteristic equation is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(or)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Eigenvalues of A are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=8, 2, 2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Let X be an eigen vector corresponding to eigen value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of </a:t>
                </a:r>
                <a:r>
                  <a:rPr kumimoji="0" lang="en-I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matrix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equation is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𝝀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𝟖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</m:oMath>
                </a14:m>
                <a:endParaRPr lang="en-US" sz="24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Matrix equation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  ⇒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−8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       ∴     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L.I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corresponding to eigenvalue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=8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.</a:t>
                </a:r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9F38052-1291-495F-9D21-7F887E794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0972800" cy="6079870"/>
              </a:xfrm>
              <a:prstGeom prst="rect">
                <a:avLst/>
              </a:prstGeom>
              <a:blipFill>
                <a:blip r:embed="rId2"/>
                <a:stretch>
                  <a:fillRect l="-889"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911712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3045E74-5A4F-4A5B-BD97-8C6AFFB6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8D70D94-7E7B-4C8B-9E14-E4024A85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69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E3E2E-97EA-4572-8953-DE75D04ACCF4}"/>
                  </a:ext>
                </a:extLst>
              </p:cNvPr>
              <p:cNvSpPr txBox="1"/>
              <p:nvPr/>
            </p:nvSpPr>
            <p:spPr>
              <a:xfrm>
                <a:off x="533400" y="380998"/>
                <a:ext cx="10913786" cy="600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𝒊𝒊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𝑰𝒇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        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L.I eigenvectors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 corresponding to eigenvalue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.</a:t>
                </a: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Hence,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T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he linearly independent eigenvectors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Since, The orthogonal modal matrix has mutually orthogonal eigenvectors.</a:t>
                </a:r>
              </a:p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Now verifying these three eigenvectors are orthogonal or not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bSup>
                      <m:sSubSup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=2−2+0=0, 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  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=−2−0+2=0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 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=−1+0+0=−1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5BE3E2E-97EA-4572-8953-DE75D04A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80998"/>
                <a:ext cx="10913786" cy="6004272"/>
              </a:xfrm>
              <a:prstGeom prst="rect">
                <a:avLst/>
              </a:prstGeo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9693944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27EFAE7-1FA5-4E54-AB37-4AF2928E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952823-AEEA-4829-9918-9927DC8614A4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66186" cy="5973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Example 2: 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Express the matrix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kumimoji="0" lang="en-US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  <m: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𝒊𝑸</m:t>
                    </m:r>
                  </m:oMath>
                </a14:m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𝑷</m:t>
                    </m:r>
                  </m:oMath>
                </a14:m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𝑸</m:t>
                    </m:r>
                  </m:oMath>
                </a14:m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are Hermitian matrices.</a:t>
                </a: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Sol: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Given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6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2+3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3+2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2−5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⇒</m:t>
                    </m:r>
                    <m:acc>
                      <m:accPr>
                        <m:chr m:val="̅"/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⇒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3−2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Now,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P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2+3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2−5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2−3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3−2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2+5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4+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Q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2+3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3+2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2−5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2−3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3−2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2+5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−2+3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−1−4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2+3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P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Q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are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Hermitian matrices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aseline="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𝑖𝑄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4+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i</m:t>
                    </m:r>
                    <m:f>
                      <m:f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1−4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−2+3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−1−4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2+3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−10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3952823-AEEA-4829-9918-9927DC86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66186" cy="5973302"/>
              </a:xfrm>
              <a:prstGeom prst="rect">
                <a:avLst/>
              </a:prstGeom>
              <a:blipFill>
                <a:blip r:embed="rId2"/>
                <a:stretch>
                  <a:fillRect l="-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5321192-DBDC-4B9A-AB88-3532F9A1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17820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0A9751B-6925-4836-84C5-9E8413D9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6D48061-DED6-46E5-9937-DAF2667C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EEBAC1-E1C9-4FD1-9CC6-0F3B57011D7A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989986" cy="6439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We observing,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orthogonal,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not orthogonal.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Now choose the eigenvector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 </m:t>
                    </m:r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   ⇒        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____(1)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 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    ⇒ 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_____(2)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Solving (1) &amp; (2),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I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(≠0,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𝑠𝑎𝑦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𝑜𝑟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         </m:t>
                    </m:r>
                    <m:f>
                      <m:f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=−2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=5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5EEBAC1-E1C9-4FD1-9CC6-0F3B57011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989986" cy="6439007"/>
              </a:xfrm>
              <a:prstGeom prst="rect">
                <a:avLst/>
              </a:prstGeom>
              <a:blipFill>
                <a:blip r:embed="rId2"/>
                <a:stretch>
                  <a:fillRect l="-832" t="-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5480670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9BE22B3-EF29-426D-A2B1-9A57CB01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2B18C1A-BC98-45D8-9C1C-DA12D29B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71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7B128-0BB0-4894-9918-7713FFCC9588}"/>
                  </a:ext>
                </a:extLst>
              </p:cNvPr>
              <p:cNvSpPr txBox="1"/>
              <p:nvPr/>
            </p:nvSpPr>
            <p:spPr>
              <a:xfrm>
                <a:off x="381000" y="380998"/>
                <a:ext cx="11066186" cy="624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Therefore, eigenvector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, corresponding to eigenvalue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Hence, the linearly independent mutually orthogonal eigenvectors of A are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Length of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ra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Length of </a:t>
                </a: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+0</m:t>
                        </m:r>
                      </m:e>
                    </m:ra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Length of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(−2)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30</m:t>
                        </m:r>
                      </m:e>
                    </m:ra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normalized eigenvectors are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kumimoji="0" lang="en-I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F57B128-0BB0-4894-9918-7713FFCC9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8"/>
                <a:ext cx="11066186" cy="6248762"/>
              </a:xfrm>
              <a:prstGeom prst="rect">
                <a:avLst/>
              </a:prstGeom>
              <a:blipFill>
                <a:blip r:embed="rId2"/>
                <a:stretch>
                  <a:fillRect l="-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078613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AE66075-2A5F-45DA-B962-15E5072E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974E1F3-66F5-4A2C-A9D6-73231F7C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52BB44-808D-4C00-9745-501939F93132}"/>
                  </a:ext>
                </a:extLst>
              </p:cNvPr>
              <p:cNvSpPr txBox="1"/>
              <p:nvPr/>
            </p:nvSpPr>
            <p:spPr>
              <a:xfrm>
                <a:off x="533400" y="380998"/>
                <a:ext cx="10820400" cy="597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modal matrix P has normalized eigenvectors as its column vectors.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i.e.,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Since P is orthogonal matrix           =&gt;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Now,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diagonal matrix ( spectral matrix )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F52BB44-808D-4C00-9745-501939F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80998"/>
                <a:ext cx="10820400" cy="5978368"/>
              </a:xfrm>
              <a:prstGeom prst="rect">
                <a:avLst/>
              </a:prstGeom>
              <a:blipFill>
                <a:blip r:embed="rId2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5808237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50D6C33-A090-4D29-9D9F-EA4D106C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6F4B629-4903-4B3A-9105-034544B6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4DC8EF-2456-4E50-BDF2-783DAD65610B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4660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Practice Problems: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Use orthogonal reduction the following symmetric matrices reduced to diagonal form.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1)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2)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D4DC8EF-2456-4E50-BDF2-783DAD65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4660378"/>
              </a:xfrm>
              <a:prstGeom prst="rect">
                <a:avLst/>
              </a:prstGeom>
              <a:blipFill>
                <a:blip r:embed="rId2"/>
                <a:stretch>
                  <a:fillRect l="-839" t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876732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3F0348C-5BE8-4AFB-87D6-CEE43842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B46A74-C492-43F6-B15E-EDD1DE254CEB}"/>
              </a:ext>
            </a:extLst>
          </p:cNvPr>
          <p:cNvSpPr txBox="1"/>
          <p:nvPr/>
        </p:nvSpPr>
        <p:spPr>
          <a:xfrm>
            <a:off x="457200" y="762000"/>
            <a:ext cx="1089660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latin typeface="Palace Script MT" panose="030303020206070C0B05" pitchFamily="66" charset="0"/>
              </a:rPr>
              <a:t> </a:t>
            </a:r>
            <a:r>
              <a:rPr lang="en-US" sz="23900" b="1" dirty="0">
                <a:solidFill>
                  <a:srgbClr val="002060"/>
                </a:solidFill>
                <a:latin typeface="Palace Script MT" panose="030303020206070C0B05" pitchFamily="66" charset="0"/>
              </a:rPr>
              <a:t>Thank  You</a:t>
            </a:r>
            <a:endParaRPr lang="en-IN" sz="16600" b="1" dirty="0">
              <a:solidFill>
                <a:srgbClr val="002060"/>
              </a:solidFill>
              <a:latin typeface="Palace Script MT" panose="030303020206070C0B05" pitchFamily="66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C17FC6-5254-441E-AC61-E61E8B55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2555512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D3F5E5-8044-4BBF-AA84-6ED66CB5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309FA-A862-474B-B8F3-AC32FB480621}"/>
                  </a:ext>
                </a:extLst>
              </p:cNvPr>
              <p:cNvSpPr txBox="1"/>
              <p:nvPr/>
            </p:nvSpPr>
            <p:spPr>
              <a:xfrm>
                <a:off x="381000" y="380999"/>
                <a:ext cx="11066186" cy="2015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Unitary Matrix: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 square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is called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unitary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if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 (or)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0" algn="just">
                  <a:spcBef>
                    <a:spcPct val="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is transpose of complex conjugate of A,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Example 1: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If A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𝒊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𝒊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16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, prove that the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 matrix A is unitary, hence find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44309FA-A862-474B-B8F3-AC32FB480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0999"/>
                <a:ext cx="11066186" cy="2015360"/>
              </a:xfrm>
              <a:prstGeom prst="rect">
                <a:avLst/>
              </a:prstGeom>
              <a:blipFill>
                <a:blip r:embed="rId2"/>
                <a:stretch>
                  <a:fillRect l="-882" t="-2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BE378A-3B99-4E4A-A168-7EA893A81CB8}"/>
                  </a:ext>
                </a:extLst>
              </p:cNvPr>
              <p:cNvSpPr txBox="1"/>
              <p:nvPr/>
            </p:nvSpPr>
            <p:spPr>
              <a:xfrm>
                <a:off x="381000" y="2457914"/>
                <a:ext cx="4528226" cy="3642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Sol: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/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Given A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sz="20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20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20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US" sz="20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r>
                  <a:rPr lang="en-IN" sz="2000" dirty="0"/>
                  <a:t/>
                </a:r>
              </a:p>
              <a:p>
                <a:r>
                  <a:rPr lang="en-IN" sz="2000" dirty="0"/>
                  <a:t/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⇒   </m:t>
                    </m:r>
                    <m:acc>
                      <m:accPr>
                        <m:chr m:val="̅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  <a:p>
                <a:endParaRPr lang="en-IN" sz="2000" dirty="0"/>
              </a:p>
              <a:p>
                <a:r>
                  <a:rPr lang="en-IN" sz="2000" dirty="0"/>
                  <a:t/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IN" sz="2000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FBE378A-3B99-4E4A-A168-7EA893A81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57914"/>
                <a:ext cx="4528226" cy="3642536"/>
              </a:xfrm>
              <a:prstGeom prst="rect">
                <a:avLst/>
              </a:prstGeom>
              <a:blipFill>
                <a:blip r:embed="rId3"/>
                <a:stretch>
                  <a:fillRect l="-2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C3E92-2435-4211-A1EB-BD82E8DE41B7}"/>
                  </a:ext>
                </a:extLst>
              </p:cNvPr>
              <p:cNvSpPr txBox="1"/>
              <p:nvPr/>
            </p:nvSpPr>
            <p:spPr>
              <a:xfrm>
                <a:off x="5257800" y="2057400"/>
                <a:ext cx="6019799" cy="4582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∴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prstClr val="black"/>
                    </a:solidFill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600" dirty="0"/>
              </a:p>
              <a:p>
                <a:r>
                  <a:rPr lang="en-IN" sz="1600" dirty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0+0+4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600" dirty="0"/>
              </a:p>
              <a:p>
                <a:r>
                  <a:rPr lang="en-IN" sz="1600" dirty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600" dirty="0"/>
              </a:p>
              <a:p>
                <a:r>
                  <a:rPr lang="en-IN" sz="1600" dirty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600" dirty="0"/>
              </a:p>
              <a:p>
                <a:r>
                  <a:rPr lang="en-IN" sz="1600" dirty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1600" dirty="0"/>
              </a:p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given A is unitary matrix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89C3E92-2435-4211-A1EB-BD82E8DE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057400"/>
                <a:ext cx="6019799" cy="4582370"/>
              </a:xfrm>
              <a:prstGeom prst="rect">
                <a:avLst/>
              </a:prstGeom>
              <a:blipFill>
                <a:blip r:embed="rId4"/>
                <a:stretch>
                  <a:fillRect l="-1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60BFA94-2555-463C-B880-DF83D5318672}"/>
              </a:ext>
            </a:extLst>
          </p:cNvPr>
          <p:cNvCxnSpPr>
            <a:cxnSpLocks/>
          </p:cNvCxnSpPr>
          <p:nvPr/>
        </p:nvCxnSpPr>
        <p:spPr>
          <a:xfrm>
            <a:off x="4909226" y="2286000"/>
            <a:ext cx="0" cy="40084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ECBCB7-EA97-43B2-A809-9FE8D33F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375908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92E0FDD-0230-4F4E-A275-5CD00943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A34E-3BCC-4AFC-85D8-67F8E9D8ECD6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7387C3-8F59-422E-88BB-17C1FFD5A94F}"/>
                  </a:ext>
                </a:extLst>
              </p:cNvPr>
              <p:cNvSpPr txBox="1"/>
              <p:nvPr/>
            </p:nvSpPr>
            <p:spPr>
              <a:xfrm>
                <a:off x="457200" y="380998"/>
                <a:ext cx="10896600" cy="5719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Practice Problems:</a:t>
                </a:r>
              </a:p>
              <a:p>
                <a:endParaRPr lang="en-US" sz="2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Express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−2+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3−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sum of a Hermitian and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skew-Hermitian matrices.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 Express 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P and Q are both 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Hermitian.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  Show that the following matrices are unitary, hence, find its inverse: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 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E7387C3-8F59-422E-88BB-17C1FFD5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998"/>
                <a:ext cx="10896600" cy="5719771"/>
              </a:xfrm>
              <a:prstGeom prst="rect">
                <a:avLst/>
              </a:prstGeom>
              <a:blipFill>
                <a:blip r:embed="rId2"/>
                <a:stretch>
                  <a:fillRect l="-839" t="-7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EB2DFE-6567-47AB-B59C-103492CA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 YUVARAJU</a:t>
            </a:r>
          </a:p>
        </p:txBody>
      </p:sp>
    </p:spTree>
    <p:extLst>
      <p:ext uri="{BB962C8B-B14F-4D97-AF65-F5344CB8AC3E}">
        <p14:creationId xmlns="" xmlns:p14="http://schemas.microsoft.com/office/powerpoint/2010/main" val="1203160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11986</TotalTime>
  <Words>429</Words>
  <Application>Microsoft Office PowerPoint</Application>
  <PresentationFormat>Custom</PresentationFormat>
  <Paragraphs>279</Paragraphs>
  <Slides>74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snist</dc:creator>
  <cp:lastModifiedBy>Admin</cp:lastModifiedBy>
  <cp:revision>1753</cp:revision>
  <dcterms:created xsi:type="dcterms:W3CDTF">2017-03-04T05:36:36Z</dcterms:created>
  <dcterms:modified xsi:type="dcterms:W3CDTF">2022-11-30T07:16:52Z</dcterms:modified>
</cp:coreProperties>
</file>